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74" r:id="rId3"/>
    <p:sldId id="269" r:id="rId4"/>
    <p:sldId id="270" r:id="rId5"/>
    <p:sldId id="260" r:id="rId6"/>
    <p:sldId id="261" r:id="rId7"/>
    <p:sldId id="262" r:id="rId8"/>
    <p:sldId id="266" r:id="rId9"/>
    <p:sldId id="268" r:id="rId10"/>
    <p:sldId id="267" r:id="rId11"/>
    <p:sldId id="271" r:id="rId12"/>
    <p:sldId id="273" r:id="rId13"/>
    <p:sldId id="264" r:id="rId14"/>
    <p:sldId id="263"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5424"/>
    <a:srgbClr val="BF9EE0"/>
    <a:srgbClr val="CCC1DA"/>
    <a:srgbClr val="FFFF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4451" autoAdjust="0"/>
  </p:normalViewPr>
  <p:slideViewPr>
    <p:cSldViewPr showGuides="1">
      <p:cViewPr>
        <p:scale>
          <a:sx n="65" d="100"/>
          <a:sy n="65" d="100"/>
        </p:scale>
        <p:origin x="-1219" y="82"/>
      </p:cViewPr>
      <p:guideLst>
        <p:guide orient="horz" pos="864"/>
        <p:guide pos="3648"/>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E29297-2DBC-4708-99C4-5EFE325990C5}" type="datetimeFigureOut">
              <a:rPr lang="en-US" smtClean="0"/>
              <a:pPr/>
              <a:t>5/28/2018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4B77E8-82F8-40D6-B06D-00D40F6549E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Here’s what I mean …</a:t>
            </a:r>
          </a:p>
          <a:p>
            <a:endParaRPr lang="en-US" dirty="0" smtClean="0"/>
          </a:p>
          <a:p>
            <a:r>
              <a:rPr lang="en-US" dirty="0" smtClean="0"/>
              <a:t>… I’m not sure there’s *ever* population</a:t>
            </a:r>
            <a:r>
              <a:rPr lang="en-US" baseline="0" dirty="0" smtClean="0"/>
              <a:t>-specific data available</a:t>
            </a:r>
            <a:r>
              <a:rPr lang="en-US" baseline="0" dirty="0" smtClean="0"/>
              <a:t>. </a:t>
            </a:r>
            <a:endParaRPr lang="en-US" dirty="0" smtClean="0"/>
          </a:p>
          <a:p>
            <a:endParaRPr lang="en-US" dirty="0" smtClean="0"/>
          </a:p>
          <a:p>
            <a:r>
              <a:rPr lang="en-US" dirty="0" smtClean="0"/>
              <a:t>My two papers</a:t>
            </a:r>
            <a:r>
              <a:rPr lang="en-US" baseline="0" dirty="0" smtClean="0"/>
              <a:t> – kappa and “Understanding Y </a:t>
            </a:r>
            <a:r>
              <a:rPr lang="en-US" baseline="0" dirty="0" err="1" smtClean="0"/>
              <a:t>haplotype</a:t>
            </a:r>
            <a:r>
              <a:rPr lang="en-US" baseline="0" dirty="0" smtClean="0"/>
              <a:t> evidence” respectively started and finished with explicitly admitting that there’s also the geography problem.</a:t>
            </a:r>
            <a:endParaRPr lang="en-US" dirty="0" smtClean="0"/>
          </a:p>
          <a:p>
            <a:endParaRPr lang="en-US" dirty="0" smtClean="0"/>
          </a:p>
          <a:p>
            <a:endParaRPr lang="en-US" dirty="0" smtClean="0"/>
          </a:p>
        </p:txBody>
      </p:sp>
      <p:sp>
        <p:nvSpPr>
          <p:cNvPr id="4" name="Slide Number Placeholder 3"/>
          <p:cNvSpPr>
            <a:spLocks noGrp="1"/>
          </p:cNvSpPr>
          <p:nvPr>
            <p:ph type="sldNum" sz="quarter" idx="5"/>
          </p:nvPr>
        </p:nvSpPr>
        <p:spPr/>
        <p:txBody>
          <a:bodyPr/>
          <a:lstStyle/>
          <a:p>
            <a:pPr>
              <a:defRPr/>
            </a:pPr>
            <a:fld id="{5D95ACCF-7203-4695-9C96-0972C64291B7}"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If the </a:t>
            </a:r>
            <a:r>
              <a:rPr lang="en-US" dirty="0" err="1" smtClean="0"/>
              <a:t>Yhrd</a:t>
            </a:r>
            <a:r>
              <a:rPr lang="en-US" dirty="0" smtClean="0"/>
              <a:t> population data were open for researchers, possibly we</a:t>
            </a:r>
            <a:r>
              <a:rPr lang="en-US" baseline="0" dirty="0" smtClean="0"/>
              <a:t> could evaluate whether the various data sets are characteristic of random samples from a population. Lacking even the possibility to check, we need to retain a cautious attitude. </a:t>
            </a:r>
          </a:p>
          <a:p>
            <a:endParaRPr lang="en-US" baseline="0" dirty="0" smtClean="0"/>
          </a:p>
          <a:p>
            <a:r>
              <a:rPr lang="en-US" baseline="0" dirty="0" smtClean="0"/>
              <a:t>That leaves the possibility of a theory simple but by luck adequate – Anderson &amp; Balding may be on track and this presentation pursues their idea.</a:t>
            </a:r>
            <a:endParaRPr lang="en-US" dirty="0"/>
          </a:p>
        </p:txBody>
      </p:sp>
      <p:sp>
        <p:nvSpPr>
          <p:cNvPr id="4" name="Slide Number Placeholder 3"/>
          <p:cNvSpPr>
            <a:spLocks noGrp="1"/>
          </p:cNvSpPr>
          <p:nvPr>
            <p:ph type="sldNum" sz="quarter" idx="10"/>
          </p:nvPr>
        </p:nvSpPr>
        <p:spPr/>
        <p:txBody>
          <a:bodyPr/>
          <a:lstStyle/>
          <a:p>
            <a:fld id="{5F4B77E8-82F8-40D6-B06D-00D40F6549E8}"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Begin</a:t>
            </a:r>
            <a:r>
              <a:rPr lang="en-US" baseline="0" dirty="0" smtClean="0"/>
              <a:t> by reviewing the story of Y evolution. It starts about 110K years ago with Adam, the most recent common </a:t>
            </a:r>
            <a:r>
              <a:rPr lang="en-US" baseline="0" dirty="0" err="1" smtClean="0"/>
              <a:t>patrilineal</a:t>
            </a:r>
            <a:r>
              <a:rPr lang="en-US" baseline="0" dirty="0" smtClean="0"/>
              <a:t> ancestor of all living men. He passed his Y on to at least 2 sons (CLICK - or he wouldn’t be most recent), and they had sons (CLICK) etc. An STR </a:t>
            </a:r>
            <a:r>
              <a:rPr lang="en-US" baseline="0" dirty="0" err="1" smtClean="0"/>
              <a:t>haplotype</a:t>
            </a:r>
            <a:r>
              <a:rPr lang="en-US" baseline="0" dirty="0" smtClean="0"/>
              <a:t> like </a:t>
            </a:r>
            <a:r>
              <a:rPr lang="en-US" baseline="0" dirty="0" err="1" smtClean="0"/>
              <a:t>Yfiler</a:t>
            </a:r>
            <a:r>
              <a:rPr lang="en-US" baseline="0" dirty="0" smtClean="0"/>
              <a:t> is usually transmitted unchanged, but about 5% of sons inherit a mutation – different color – and so </a:t>
            </a:r>
            <a:r>
              <a:rPr lang="en-US" baseline="0" dirty="0" err="1" smtClean="0"/>
              <a:t>Yfiler</a:t>
            </a:r>
            <a:r>
              <a:rPr lang="en-US" baseline="0" dirty="0" smtClean="0"/>
              <a:t> diversity evolves. </a:t>
            </a:r>
          </a:p>
          <a:p>
            <a:endParaRPr lang="en-US" baseline="0" dirty="0" smtClean="0"/>
          </a:p>
          <a:p>
            <a:r>
              <a:rPr lang="en-US" baseline="0" dirty="0" smtClean="0"/>
              <a:t>A large majority of mutations are to a brand new type. That is the opposite of what many people expect intuitively.</a:t>
            </a:r>
            <a:endParaRPr lang="en-US" dirty="0"/>
          </a:p>
        </p:txBody>
      </p:sp>
      <p:sp>
        <p:nvSpPr>
          <p:cNvPr id="4" name="Slide Number Placeholder 3"/>
          <p:cNvSpPr>
            <a:spLocks noGrp="1"/>
          </p:cNvSpPr>
          <p:nvPr>
            <p:ph type="sldNum" sz="quarter" idx="10"/>
          </p:nvPr>
        </p:nvSpPr>
        <p:spPr/>
        <p:txBody>
          <a:bodyPr/>
          <a:lstStyle/>
          <a:p>
            <a:fld id="{6266F637-2793-47CD-B761-EBA319395942}"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Native Americans began to populate</a:t>
            </a:r>
            <a:r>
              <a:rPr lang="en-US" baseline="0" dirty="0" smtClean="0"/>
              <a:t> the Americas 15000 years ago. I assume that genetically and geographically separate subpopulations – tribes – formed from time to time.</a:t>
            </a:r>
          </a:p>
          <a:p>
            <a:endParaRPr lang="en-US" baseline="0" dirty="0" smtClean="0"/>
          </a:p>
          <a:p>
            <a:r>
              <a:rPr lang="en-US" baseline="0" dirty="0" smtClean="0"/>
              <a:t>Note – “population” here literally means Y-chromosomes, reasonably thought of like bacteria. Females participation is just incubation; they have no genetic or population-genetic role. There is no “HW equilibrium” concept. Even the males are essentially vessels. </a:t>
            </a:r>
          </a:p>
          <a:p>
            <a:endParaRPr lang="en-US" baseline="0" dirty="0" smtClean="0"/>
          </a:p>
          <a:p>
            <a:pPr defTabSz="897301" eaLnBrk="0" fontAlgn="base" hangingPunct="0">
              <a:spcBef>
                <a:spcPct val="30000"/>
              </a:spcBef>
              <a:spcAft>
                <a:spcPct val="0"/>
              </a:spcAft>
              <a:defRPr/>
            </a:pPr>
            <a:r>
              <a:rPr lang="en-US" baseline="0" dirty="0" smtClean="0"/>
              <a:t>The Y </a:t>
            </a:r>
            <a:r>
              <a:rPr lang="en-US" baseline="0" dirty="0" err="1" smtClean="0"/>
              <a:t>haplotypes</a:t>
            </a:r>
            <a:r>
              <a:rPr lang="en-US" baseline="0" dirty="0" smtClean="0"/>
              <a:t> of an insular community – Nat Am tribe for example – are not fairly represented by the pooled data from all the tribes. For the large population and 15K year age represented by pooled population data, the typical random match probability is 1/3000. For a much younger and smaller individual tribe it is much less; some data supports as little as 1/10.</a:t>
            </a:r>
          </a:p>
          <a:p>
            <a:pPr defTabSz="897301" eaLnBrk="0" fontAlgn="base" hangingPunct="0">
              <a:spcBef>
                <a:spcPct val="30000"/>
              </a:spcBef>
              <a:spcAft>
                <a:spcPct val="0"/>
              </a:spcAft>
              <a:defRPr/>
            </a:pPr>
            <a:endParaRPr lang="en-US" baseline="0" dirty="0" smtClean="0"/>
          </a:p>
          <a:p>
            <a:pPr defTabSz="897301" eaLnBrk="0" fontAlgn="base" hangingPunct="0">
              <a:spcBef>
                <a:spcPct val="30000"/>
              </a:spcBef>
              <a:spcAft>
                <a:spcPct val="0"/>
              </a:spcAft>
              <a:defRPr/>
            </a:pPr>
            <a:r>
              <a:rPr lang="en-US" baseline="0" dirty="0" smtClean="0"/>
              <a:t>The tribe will have much less diversity. Moreover its </a:t>
            </a:r>
            <a:r>
              <a:rPr lang="en-US" baseline="0" dirty="0" err="1" smtClean="0"/>
              <a:t>haplotypes</a:t>
            </a:r>
            <a:r>
              <a:rPr lang="en-US" baseline="0" dirty="0" smtClean="0"/>
              <a:t> may largely be tribe-specific types not existing elsewhere. </a:t>
            </a:r>
          </a:p>
          <a:p>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Simpler than Andersen / Balding.</a:t>
            </a:r>
            <a:r>
              <a:rPr lang="en-US" baseline="0" dirty="0" smtClean="0"/>
              <a:t> Their simulation models variable numbers of sons. I did a simple calculation modeling all men as equally prolific. </a:t>
            </a:r>
          </a:p>
          <a:p>
            <a:endParaRPr lang="en-US" baseline="0" dirty="0" smtClean="0"/>
          </a:p>
          <a:p>
            <a:r>
              <a:rPr lang="en-US" baseline="0" dirty="0" smtClean="0"/>
              <a:t>Not 100% certain that I correctly implemented my model.</a:t>
            </a:r>
          </a:p>
        </p:txBody>
      </p:sp>
      <p:sp>
        <p:nvSpPr>
          <p:cNvPr id="4" name="Slide Number Placeholder 3"/>
          <p:cNvSpPr>
            <a:spLocks noGrp="1"/>
          </p:cNvSpPr>
          <p:nvPr>
            <p:ph type="sldNum" sz="quarter" idx="10"/>
          </p:nvPr>
        </p:nvSpPr>
        <p:spPr/>
        <p:txBody>
          <a:bodyPr/>
          <a:lstStyle/>
          <a:p>
            <a:fld id="{5F4B77E8-82F8-40D6-B06D-00D40F6549E8}"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Same as previous </a:t>
            </a:r>
            <a:r>
              <a:rPr lang="en-US" baseline="0" dirty="0" smtClean="0"/>
              <a:t> but log scale </a:t>
            </a:r>
            <a:r>
              <a:rPr lang="en-US" baseline="0" smtClean="0"/>
              <a:t>like my 2014 “Understand Y” paper.</a:t>
            </a:r>
            <a:endParaRPr lang="en-US" dirty="0"/>
          </a:p>
        </p:txBody>
      </p:sp>
      <p:sp>
        <p:nvSpPr>
          <p:cNvPr id="4" name="Slide Number Placeholder 3"/>
          <p:cNvSpPr>
            <a:spLocks noGrp="1"/>
          </p:cNvSpPr>
          <p:nvPr>
            <p:ph type="sldNum" sz="quarter" idx="10"/>
          </p:nvPr>
        </p:nvSpPr>
        <p:spPr/>
        <p:txBody>
          <a:bodyPr/>
          <a:lstStyle/>
          <a:p>
            <a:fld id="{5F4B77E8-82F8-40D6-B06D-00D40F6549E8}" type="slidenum">
              <a:rPr lang="en-US" smtClean="0"/>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4588" y="685800"/>
            <a:ext cx="4568825" cy="3427413"/>
          </a:xfrm>
        </p:spPr>
      </p:sp>
      <p:sp>
        <p:nvSpPr>
          <p:cNvPr id="3" name="Notes Placeholder 2"/>
          <p:cNvSpPr>
            <a:spLocks noGrp="1"/>
          </p:cNvSpPr>
          <p:nvPr>
            <p:ph type="body" idx="1"/>
          </p:nvPr>
        </p:nvSpPr>
        <p:spPr/>
        <p:txBody>
          <a:bodyPr>
            <a:normAutofit/>
          </a:bodyPr>
          <a:lstStyle/>
          <a:p>
            <a:r>
              <a:rPr lang="en-US" dirty="0" smtClean="0"/>
              <a:t>Old slide – 97% should be only 90% (for </a:t>
            </a:r>
            <a:r>
              <a:rPr lang="en-US" dirty="0" err="1" smtClean="0"/>
              <a:t>Yfiler</a:t>
            </a:r>
            <a:r>
              <a:rPr lang="en-US" dirty="0" smtClean="0"/>
              <a:t>)</a:t>
            </a:r>
            <a:endParaRPr lang="en-US" dirty="0"/>
          </a:p>
        </p:txBody>
      </p:sp>
      <p:sp>
        <p:nvSpPr>
          <p:cNvPr id="4" name="Slide Number Placeholder 3"/>
          <p:cNvSpPr>
            <a:spLocks noGrp="1"/>
          </p:cNvSpPr>
          <p:nvPr>
            <p:ph type="sldNum" sz="quarter" idx="10"/>
          </p:nvPr>
        </p:nvSpPr>
        <p:spPr/>
        <p:txBody>
          <a:bodyPr/>
          <a:lstStyle/>
          <a:p>
            <a:fld id="{6266F637-2793-47CD-B761-EBA319395942}"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10458F2-14D6-49EB-AEBC-52B1D8439298}" type="datetimeFigureOut">
              <a:rPr lang="en-US" smtClean="0"/>
              <a:pPr/>
              <a:t>5/28/2018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D90ADD-7F22-4FF8-84D2-40D6A162C9C6}" type="slidenum">
              <a:rPr lang="en-US" smtClean="0"/>
              <a:pPr/>
              <a:t>‹#›</a:t>
            </a:fld>
            <a:endParaRPr lang="en-US"/>
          </a:p>
        </p:txBody>
      </p:sp>
    </p:spTree>
  </p:cSld>
  <p:clrMapOvr>
    <a:masterClrMapping/>
  </p:clrMapOvr>
  <p:transition advTm="22854"/>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0458F2-14D6-49EB-AEBC-52B1D8439298}" type="datetimeFigureOut">
              <a:rPr lang="en-US" smtClean="0"/>
              <a:pPr/>
              <a:t>5/28/2018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D90ADD-7F22-4FF8-84D2-40D6A162C9C6}" type="slidenum">
              <a:rPr lang="en-US" smtClean="0"/>
              <a:pPr/>
              <a:t>‹#›</a:t>
            </a:fld>
            <a:endParaRPr lang="en-US"/>
          </a:p>
        </p:txBody>
      </p:sp>
    </p:spTree>
  </p:cSld>
  <p:clrMapOvr>
    <a:masterClrMapping/>
  </p:clrMapOvr>
  <p:transition advTm="22854"/>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0458F2-14D6-49EB-AEBC-52B1D8439298}" type="datetimeFigureOut">
              <a:rPr lang="en-US" smtClean="0"/>
              <a:pPr/>
              <a:t>5/28/2018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D90ADD-7F22-4FF8-84D2-40D6A162C9C6}" type="slidenum">
              <a:rPr lang="en-US" smtClean="0"/>
              <a:pPr/>
              <a:t>‹#›</a:t>
            </a:fld>
            <a:endParaRPr lang="en-US"/>
          </a:p>
        </p:txBody>
      </p:sp>
    </p:spTree>
  </p:cSld>
  <p:clrMapOvr>
    <a:masterClrMapping/>
  </p:clrMapOvr>
  <p:transition advTm="22854"/>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0458F2-14D6-49EB-AEBC-52B1D8439298}" type="datetimeFigureOut">
              <a:rPr lang="en-US" smtClean="0"/>
              <a:pPr/>
              <a:t>5/28/2018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D90ADD-7F22-4FF8-84D2-40D6A162C9C6}" type="slidenum">
              <a:rPr lang="en-US" smtClean="0"/>
              <a:pPr/>
              <a:t>‹#›</a:t>
            </a:fld>
            <a:endParaRPr lang="en-US"/>
          </a:p>
        </p:txBody>
      </p:sp>
    </p:spTree>
  </p:cSld>
  <p:clrMapOvr>
    <a:masterClrMapping/>
  </p:clrMapOvr>
  <p:transition advTm="22854"/>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0458F2-14D6-49EB-AEBC-52B1D8439298}" type="datetimeFigureOut">
              <a:rPr lang="en-US" smtClean="0"/>
              <a:pPr/>
              <a:t>5/28/2018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D90ADD-7F22-4FF8-84D2-40D6A162C9C6}" type="slidenum">
              <a:rPr lang="en-US" smtClean="0"/>
              <a:pPr/>
              <a:t>‹#›</a:t>
            </a:fld>
            <a:endParaRPr lang="en-US"/>
          </a:p>
        </p:txBody>
      </p:sp>
    </p:spTree>
  </p:cSld>
  <p:clrMapOvr>
    <a:masterClrMapping/>
  </p:clrMapOvr>
  <p:transition advTm="22854"/>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10458F2-14D6-49EB-AEBC-52B1D8439298}" type="datetimeFigureOut">
              <a:rPr lang="en-US" smtClean="0"/>
              <a:pPr/>
              <a:t>5/28/2018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D90ADD-7F22-4FF8-84D2-40D6A162C9C6}" type="slidenum">
              <a:rPr lang="en-US" smtClean="0"/>
              <a:pPr/>
              <a:t>‹#›</a:t>
            </a:fld>
            <a:endParaRPr lang="en-US"/>
          </a:p>
        </p:txBody>
      </p:sp>
    </p:spTree>
  </p:cSld>
  <p:clrMapOvr>
    <a:masterClrMapping/>
  </p:clrMapOvr>
  <p:transition advTm="22854"/>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10458F2-14D6-49EB-AEBC-52B1D8439298}" type="datetimeFigureOut">
              <a:rPr lang="en-US" smtClean="0"/>
              <a:pPr/>
              <a:t>5/28/2018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D90ADD-7F22-4FF8-84D2-40D6A162C9C6}" type="slidenum">
              <a:rPr lang="en-US" smtClean="0"/>
              <a:pPr/>
              <a:t>‹#›</a:t>
            </a:fld>
            <a:endParaRPr lang="en-US"/>
          </a:p>
        </p:txBody>
      </p:sp>
    </p:spTree>
  </p:cSld>
  <p:clrMapOvr>
    <a:masterClrMapping/>
  </p:clrMapOvr>
  <p:transition advTm="22854"/>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10458F2-14D6-49EB-AEBC-52B1D8439298}" type="datetimeFigureOut">
              <a:rPr lang="en-US" smtClean="0"/>
              <a:pPr/>
              <a:t>5/28/2018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D90ADD-7F22-4FF8-84D2-40D6A162C9C6}" type="slidenum">
              <a:rPr lang="en-US" smtClean="0"/>
              <a:pPr/>
              <a:t>‹#›</a:t>
            </a:fld>
            <a:endParaRPr lang="en-US"/>
          </a:p>
        </p:txBody>
      </p:sp>
    </p:spTree>
  </p:cSld>
  <p:clrMapOvr>
    <a:masterClrMapping/>
  </p:clrMapOvr>
  <p:transition advTm="22854"/>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0458F2-14D6-49EB-AEBC-52B1D8439298}" type="datetimeFigureOut">
              <a:rPr lang="en-US" smtClean="0"/>
              <a:pPr/>
              <a:t>5/28/2018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D90ADD-7F22-4FF8-84D2-40D6A162C9C6}" type="slidenum">
              <a:rPr lang="en-US" smtClean="0"/>
              <a:pPr/>
              <a:t>‹#›</a:t>
            </a:fld>
            <a:endParaRPr lang="en-US"/>
          </a:p>
        </p:txBody>
      </p:sp>
    </p:spTree>
  </p:cSld>
  <p:clrMapOvr>
    <a:masterClrMapping/>
  </p:clrMapOvr>
  <p:transition advTm="22854"/>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0458F2-14D6-49EB-AEBC-52B1D8439298}" type="datetimeFigureOut">
              <a:rPr lang="en-US" smtClean="0"/>
              <a:pPr/>
              <a:t>5/28/2018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D90ADD-7F22-4FF8-84D2-40D6A162C9C6}" type="slidenum">
              <a:rPr lang="en-US" smtClean="0"/>
              <a:pPr/>
              <a:t>‹#›</a:t>
            </a:fld>
            <a:endParaRPr lang="en-US"/>
          </a:p>
        </p:txBody>
      </p:sp>
    </p:spTree>
  </p:cSld>
  <p:clrMapOvr>
    <a:masterClrMapping/>
  </p:clrMapOvr>
  <p:transition advTm="22854"/>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0458F2-14D6-49EB-AEBC-52B1D8439298}" type="datetimeFigureOut">
              <a:rPr lang="en-US" smtClean="0"/>
              <a:pPr/>
              <a:t>5/28/2018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D90ADD-7F22-4FF8-84D2-40D6A162C9C6}" type="slidenum">
              <a:rPr lang="en-US" smtClean="0"/>
              <a:pPr/>
              <a:t>‹#›</a:t>
            </a:fld>
            <a:endParaRPr lang="en-US"/>
          </a:p>
        </p:txBody>
      </p:sp>
    </p:spTree>
  </p:cSld>
  <p:clrMapOvr>
    <a:masterClrMapping/>
  </p:clrMapOvr>
  <p:transition advTm="22854"/>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0458F2-14D6-49EB-AEBC-52B1D8439298}" type="datetimeFigureOut">
              <a:rPr lang="en-US" smtClean="0"/>
              <a:pPr/>
              <a:t>5/28/2018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D90ADD-7F22-4FF8-84D2-40D6A162C9C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Tm="22854"/>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harles@dna-view.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dna-view.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charles@dna-view.com" TargetMode="External"/><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hyperlink" Target="http://dna-view.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457200" y="152400"/>
            <a:ext cx="8229600" cy="1143000"/>
          </a:xfrm>
        </p:spPr>
        <p:txBody>
          <a:bodyPr>
            <a:normAutofit/>
          </a:bodyPr>
          <a:lstStyle/>
          <a:p>
            <a:pPr eaLnBrk="1" hangingPunct="1"/>
            <a:r>
              <a:rPr lang="en-US" sz="3600" b="1" dirty="0" smtClean="0">
                <a:solidFill>
                  <a:schemeClr val="tx2"/>
                </a:solidFill>
                <a:latin typeface="Palatino Linotype" pitchFamily="18" charset="0"/>
              </a:rPr>
              <a:t>The Y-</a:t>
            </a:r>
            <a:r>
              <a:rPr lang="en-US" sz="3600" b="1" dirty="0" err="1" smtClean="0">
                <a:solidFill>
                  <a:schemeClr val="tx2"/>
                </a:solidFill>
                <a:latin typeface="Palatino Linotype" pitchFamily="18" charset="0"/>
              </a:rPr>
              <a:t>haplotype</a:t>
            </a:r>
            <a:r>
              <a:rPr lang="en-US" sz="3600" b="1" dirty="0" smtClean="0">
                <a:solidFill>
                  <a:schemeClr val="tx2"/>
                </a:solidFill>
                <a:latin typeface="Palatino Linotype" pitchFamily="18" charset="0"/>
              </a:rPr>
              <a:t> geography problem</a:t>
            </a:r>
            <a:endParaRPr lang="en-US" sz="3600" dirty="0" smtClean="0">
              <a:latin typeface="Palatino Linotype" pitchFamily="18" charset="0"/>
            </a:endParaRPr>
          </a:p>
        </p:txBody>
      </p:sp>
      <p:sp>
        <p:nvSpPr>
          <p:cNvPr id="7" name="Content Placeholder 6"/>
          <p:cNvSpPr>
            <a:spLocks noGrp="1"/>
          </p:cNvSpPr>
          <p:nvPr>
            <p:ph idx="1"/>
          </p:nvPr>
        </p:nvSpPr>
        <p:spPr>
          <a:xfrm>
            <a:off x="304800" y="1295400"/>
            <a:ext cx="8534400" cy="2743199"/>
          </a:xfrm>
          <a:ln w="12700">
            <a:solidFill>
              <a:schemeClr val="tx2"/>
            </a:solidFill>
          </a:ln>
        </p:spPr>
        <p:txBody>
          <a:bodyPr>
            <a:normAutofit fontScale="92500" lnSpcReduction="20000"/>
          </a:bodyPr>
          <a:lstStyle/>
          <a:p>
            <a:r>
              <a:rPr lang="en-US" dirty="0" smtClean="0"/>
              <a:t>Y-</a:t>
            </a:r>
            <a:r>
              <a:rPr lang="en-US" dirty="0" err="1" smtClean="0"/>
              <a:t>haplotype</a:t>
            </a:r>
            <a:r>
              <a:rPr lang="en-US" dirty="0" smtClean="0"/>
              <a:t> match of suspect to crime</a:t>
            </a:r>
          </a:p>
          <a:p>
            <a:r>
              <a:rPr lang="en-US" dirty="0" smtClean="0"/>
              <a:t>Isolated population, no population-specific data</a:t>
            </a:r>
          </a:p>
          <a:p>
            <a:r>
              <a:rPr lang="en-US" dirty="0" smtClean="0"/>
              <a:t>Detailed population history not available.</a:t>
            </a:r>
          </a:p>
          <a:p>
            <a:r>
              <a:rPr lang="en-US" dirty="0" smtClean="0"/>
              <a:t>What to do?</a:t>
            </a:r>
          </a:p>
          <a:p>
            <a:pPr lvl="1"/>
            <a:r>
              <a:rPr lang="en-US" dirty="0" smtClean="0"/>
              <a:t>(Data from neighboring tribe or pooled data are not applicable – “theta” approach is nonsense)</a:t>
            </a:r>
          </a:p>
          <a:p>
            <a:endParaRPr lang="en-US" dirty="0" smtClean="0"/>
          </a:p>
          <a:p>
            <a:endParaRPr lang="en-US" dirty="0"/>
          </a:p>
        </p:txBody>
      </p:sp>
      <p:sp>
        <p:nvSpPr>
          <p:cNvPr id="5" name="Date Placeholder 4"/>
          <p:cNvSpPr>
            <a:spLocks noGrp="1"/>
          </p:cNvSpPr>
          <p:nvPr>
            <p:ph type="dt" sz="half" idx="10"/>
          </p:nvPr>
        </p:nvSpPr>
        <p:spPr/>
        <p:txBody>
          <a:bodyPr/>
          <a:lstStyle/>
          <a:p>
            <a:pPr>
              <a:defRPr/>
            </a:pPr>
            <a:fld id="{E9667135-A9A8-4137-869C-AA492EA29856}" type="datetime1">
              <a:rPr lang="en-US"/>
              <a:pPr>
                <a:defRPr/>
              </a:pPr>
              <a:t>5/28/2018</a:t>
            </a:fld>
            <a:endParaRPr lang="en-US"/>
          </a:p>
        </p:txBody>
      </p:sp>
      <p:sp>
        <p:nvSpPr>
          <p:cNvPr id="8" name="TextBox 3"/>
          <p:cNvSpPr txBox="1">
            <a:spLocks noChangeArrowheads="1"/>
          </p:cNvSpPr>
          <p:nvPr/>
        </p:nvSpPr>
        <p:spPr bwMode="auto">
          <a:xfrm>
            <a:off x="609600" y="4386740"/>
            <a:ext cx="3739662" cy="1938992"/>
          </a:xfrm>
          <a:prstGeom prst="rect">
            <a:avLst/>
          </a:prstGeom>
          <a:noFill/>
          <a:ln w="9525">
            <a:noFill/>
            <a:miter lim="800000"/>
            <a:headEnd/>
            <a:tailEnd/>
          </a:ln>
        </p:spPr>
        <p:txBody>
          <a:bodyPr wrap="square">
            <a:spAutoFit/>
          </a:bodyPr>
          <a:lstStyle/>
          <a:p>
            <a:r>
              <a:rPr lang="en-US" sz="2000" b="1" dirty="0">
                <a:solidFill>
                  <a:schemeClr val="tx2">
                    <a:lumMod val="75000"/>
                  </a:schemeClr>
                </a:solidFill>
                <a:latin typeface="Times New Roman" pitchFamily="18" charset="0"/>
                <a:cs typeface="Times New Roman" pitchFamily="18" charset="0"/>
              </a:rPr>
              <a:t>Charles Brenner, Ph.D.</a:t>
            </a:r>
          </a:p>
          <a:p>
            <a:r>
              <a:rPr lang="en-US" sz="2000" dirty="0">
                <a:latin typeface="Times New Roman" pitchFamily="18" charset="0"/>
                <a:cs typeface="Times New Roman" pitchFamily="18" charset="0"/>
              </a:rPr>
              <a:t>Purveyor of forensic mathematics, </a:t>
            </a:r>
            <a:endParaRPr lang="en-US" sz="2000" dirty="0" smtClean="0">
              <a:latin typeface="Times New Roman" pitchFamily="18" charset="0"/>
              <a:cs typeface="Times New Roman" pitchFamily="18" charset="0"/>
            </a:endParaRPr>
          </a:p>
          <a:p>
            <a:r>
              <a:rPr lang="en-US" sz="2000" b="1" dirty="0" smtClean="0">
                <a:solidFill>
                  <a:schemeClr val="tx2">
                    <a:lumMod val="75000"/>
                  </a:schemeClr>
                </a:solidFill>
                <a:latin typeface="Times New Roman" pitchFamily="18" charset="0"/>
                <a:cs typeface="Times New Roman" pitchFamily="18" charset="0"/>
              </a:rPr>
              <a:t>DNA</a:t>
            </a:r>
            <a:r>
              <a:rPr lang="en-US" sz="2000" b="1" dirty="0">
                <a:solidFill>
                  <a:schemeClr val="tx2">
                    <a:lumMod val="75000"/>
                  </a:schemeClr>
                </a:solidFill>
                <a:latin typeface="Times New Roman" pitchFamily="18" charset="0"/>
                <a:cs typeface="Times New Roman" pitchFamily="18" charset="0"/>
              </a:rPr>
              <a:t>∙</a:t>
            </a:r>
            <a:r>
              <a:rPr lang="en-US" sz="2000" b="1" dirty="0" smtClean="0">
                <a:solidFill>
                  <a:schemeClr val="tx2">
                    <a:lumMod val="75000"/>
                  </a:schemeClr>
                </a:solidFill>
                <a:latin typeface="Times New Roman" pitchFamily="18" charset="0"/>
                <a:cs typeface="Times New Roman" pitchFamily="18" charset="0"/>
              </a:rPr>
              <a:t>VIEW®</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r>
              <a:rPr lang="en-US" sz="2000" dirty="0" smtClean="0">
                <a:latin typeface="Times New Roman" pitchFamily="18" charset="0"/>
                <a:cs typeface="Times New Roman" pitchFamily="18" charset="0"/>
              </a:rPr>
              <a:t>UC </a:t>
            </a:r>
            <a:r>
              <a:rPr lang="en-US" sz="2000" dirty="0">
                <a:latin typeface="Times New Roman" pitchFamily="18" charset="0"/>
                <a:cs typeface="Times New Roman" pitchFamily="18" charset="0"/>
              </a:rPr>
              <a:t>Berkeley  </a:t>
            </a:r>
            <a:r>
              <a:rPr lang="en-US" sz="2000" dirty="0" smtClean="0">
                <a:latin typeface="Times New Roman" pitchFamily="18" charset="0"/>
                <a:cs typeface="Times New Roman" pitchFamily="18" charset="0"/>
              </a:rPr>
              <a:t>Visiting Scholar</a:t>
            </a:r>
          </a:p>
          <a:p>
            <a:r>
              <a:rPr lang="en-US" sz="2000" dirty="0" smtClean="0">
                <a:latin typeface="Times New Roman" pitchFamily="18" charset="0"/>
                <a:cs typeface="Times New Roman" pitchFamily="18" charset="0"/>
                <a:hlinkClick r:id="rId3"/>
              </a:rPr>
              <a:t>charles@dna-view.com</a:t>
            </a:r>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hlinkClick r:id="rId4"/>
              </a:rPr>
              <a:t>http://dna-view.com</a:t>
            </a:r>
            <a:r>
              <a:rPr lang="en-US" sz="2000" dirty="0" smtClean="0">
                <a:latin typeface="Times New Roman" pitchFamily="18" charset="0"/>
                <a:cs typeface="Times New Roman" pitchFamily="18" charset="0"/>
              </a:rPr>
              <a:t> </a:t>
            </a:r>
            <a:endParaRPr lang="en-US" sz="2000" b="1" dirty="0">
              <a:solidFill>
                <a:schemeClr val="accent2">
                  <a:lumMod val="50000"/>
                </a:schemeClr>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charRg st="4294967295" end="429496729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descr="Ymatch men2018-5-13.jpg"/>
          <p:cNvPicPr>
            <a:picLocks noGrp="1" noChangeAspect="1"/>
          </p:cNvPicPr>
          <p:nvPr>
            <p:ph idx="1"/>
          </p:nvPr>
        </p:nvPicPr>
        <p:blipFill>
          <a:blip r:embed="rId2" cstate="print"/>
          <a:srcRect l="10142" r="4279"/>
          <a:stretch>
            <a:fillRect/>
          </a:stretch>
        </p:blipFill>
        <p:spPr>
          <a:xfrm>
            <a:off x="0" y="838200"/>
            <a:ext cx="6096000" cy="5181600"/>
          </a:xfrm>
        </p:spPr>
      </p:pic>
      <p:sp>
        <p:nvSpPr>
          <p:cNvPr id="2" name="Title 1"/>
          <p:cNvSpPr>
            <a:spLocks noGrp="1"/>
          </p:cNvSpPr>
          <p:nvPr>
            <p:ph type="title"/>
          </p:nvPr>
        </p:nvSpPr>
        <p:spPr>
          <a:xfrm>
            <a:off x="457200" y="76200"/>
            <a:ext cx="8229600" cy="487362"/>
          </a:xfrm>
        </p:spPr>
        <p:txBody>
          <a:bodyPr>
            <a:normAutofit fontScale="90000"/>
          </a:bodyPr>
          <a:lstStyle/>
          <a:p>
            <a:r>
              <a:rPr lang="en-US" dirty="0" smtClean="0"/>
              <a:t>Number of men* with same </a:t>
            </a:r>
            <a:r>
              <a:rPr lang="en-US" dirty="0" err="1" smtClean="0"/>
              <a:t>haplotype</a:t>
            </a:r>
            <a:endParaRPr lang="en-US" dirty="0"/>
          </a:p>
        </p:txBody>
      </p:sp>
      <p:sp>
        <p:nvSpPr>
          <p:cNvPr id="8" name="TextBox 7"/>
          <p:cNvSpPr txBox="1"/>
          <p:nvPr/>
        </p:nvSpPr>
        <p:spPr>
          <a:xfrm>
            <a:off x="5791200" y="1143000"/>
            <a:ext cx="3048000" cy="3785652"/>
          </a:xfrm>
          <a:prstGeom prst="rect">
            <a:avLst/>
          </a:prstGeom>
          <a:noFill/>
        </p:spPr>
        <p:txBody>
          <a:bodyPr wrap="square" rtlCol="0">
            <a:spAutoFit/>
          </a:bodyPr>
          <a:lstStyle/>
          <a:p>
            <a:r>
              <a:rPr lang="en-US" sz="2400" u="sng" dirty="0" smtClean="0"/>
              <a:t>Assume</a:t>
            </a:r>
            <a:r>
              <a:rPr lang="en-US" sz="2400" dirty="0" smtClean="0"/>
              <a:t> constant population growth </a:t>
            </a:r>
          </a:p>
          <a:p>
            <a:r>
              <a:rPr lang="en-US" sz="2400" dirty="0" smtClean="0"/>
              <a:t>over </a:t>
            </a:r>
            <a:r>
              <a:rPr lang="en-US" sz="2400" b="1" dirty="0" smtClean="0"/>
              <a:t>Y</a:t>
            </a:r>
            <a:r>
              <a:rPr lang="en-US" sz="2400" dirty="0" smtClean="0"/>
              <a:t> years</a:t>
            </a:r>
          </a:p>
          <a:p>
            <a:r>
              <a:rPr lang="en-US" sz="2400" dirty="0" smtClean="0"/>
              <a:t>from  1 founding man to </a:t>
            </a:r>
            <a:r>
              <a:rPr lang="en-US" sz="2400" b="1" dirty="0" smtClean="0"/>
              <a:t>N</a:t>
            </a:r>
            <a:r>
              <a:rPr lang="en-US" sz="2400" dirty="0" smtClean="0"/>
              <a:t> men today. </a:t>
            </a:r>
          </a:p>
          <a:p>
            <a:endParaRPr lang="en-US" sz="2400" dirty="0" smtClean="0"/>
          </a:p>
          <a:p>
            <a:r>
              <a:rPr lang="en-US" sz="2400" u="sng" dirty="0" smtClean="0"/>
              <a:t>Then</a:t>
            </a:r>
            <a:r>
              <a:rPr lang="en-US" sz="2400" dirty="0" smtClean="0"/>
              <a:t> typical </a:t>
            </a:r>
            <a:r>
              <a:rPr lang="en-US" sz="2400" dirty="0" err="1" smtClean="0"/>
              <a:t>Yfiler</a:t>
            </a:r>
            <a:r>
              <a:rPr lang="en-US" sz="2400" dirty="0" smtClean="0"/>
              <a:t> </a:t>
            </a:r>
            <a:r>
              <a:rPr lang="en-US" sz="2400" dirty="0" err="1" smtClean="0"/>
              <a:t>haplotype</a:t>
            </a:r>
            <a:r>
              <a:rPr lang="en-US" sz="2400" dirty="0" smtClean="0"/>
              <a:t> is shared by </a:t>
            </a:r>
            <a:r>
              <a:rPr lang="en-US" sz="2400" b="1" dirty="0" smtClean="0"/>
              <a:t>H</a:t>
            </a:r>
            <a:r>
              <a:rPr lang="en-US" sz="2400" dirty="0" smtClean="0"/>
              <a:t>&lt;100 men in the present generation.</a:t>
            </a:r>
            <a:endParaRPr lang="en-US" sz="2400" dirty="0"/>
          </a:p>
        </p:txBody>
      </p:sp>
      <p:sp>
        <p:nvSpPr>
          <p:cNvPr id="9" name="TextBox 8"/>
          <p:cNvSpPr txBox="1"/>
          <p:nvPr/>
        </p:nvSpPr>
        <p:spPr>
          <a:xfrm>
            <a:off x="1905000" y="5373469"/>
            <a:ext cx="409086" cy="646331"/>
          </a:xfrm>
          <a:prstGeom prst="rect">
            <a:avLst/>
          </a:prstGeom>
          <a:noFill/>
        </p:spPr>
        <p:txBody>
          <a:bodyPr wrap="none" rtlCol="0">
            <a:spAutoFit/>
          </a:bodyPr>
          <a:lstStyle/>
          <a:p>
            <a:r>
              <a:rPr lang="en-US" sz="3600" dirty="0" smtClean="0">
                <a:solidFill>
                  <a:schemeClr val="accent3">
                    <a:lumMod val="50000"/>
                  </a:schemeClr>
                </a:solidFill>
              </a:rPr>
              <a:t>Y</a:t>
            </a:r>
            <a:endParaRPr lang="en-US" sz="3600" dirty="0">
              <a:solidFill>
                <a:schemeClr val="accent3">
                  <a:lumMod val="50000"/>
                </a:schemeClr>
              </a:solidFill>
            </a:endParaRPr>
          </a:p>
        </p:txBody>
      </p:sp>
      <p:sp>
        <p:nvSpPr>
          <p:cNvPr id="10" name="TextBox 9"/>
          <p:cNvSpPr txBox="1"/>
          <p:nvPr/>
        </p:nvSpPr>
        <p:spPr>
          <a:xfrm>
            <a:off x="5105400" y="5334000"/>
            <a:ext cx="482824" cy="646331"/>
          </a:xfrm>
          <a:prstGeom prst="rect">
            <a:avLst/>
          </a:prstGeom>
          <a:noFill/>
        </p:spPr>
        <p:txBody>
          <a:bodyPr wrap="none" rtlCol="0">
            <a:spAutoFit/>
          </a:bodyPr>
          <a:lstStyle/>
          <a:p>
            <a:r>
              <a:rPr lang="en-US" sz="3600" dirty="0" smtClean="0">
                <a:solidFill>
                  <a:schemeClr val="accent3">
                    <a:lumMod val="50000"/>
                  </a:schemeClr>
                </a:solidFill>
              </a:rPr>
              <a:t>N</a:t>
            </a:r>
            <a:endParaRPr lang="en-US" sz="3600" dirty="0">
              <a:solidFill>
                <a:schemeClr val="accent3">
                  <a:lumMod val="50000"/>
                </a:schemeClr>
              </a:solidFill>
            </a:endParaRPr>
          </a:p>
        </p:txBody>
      </p:sp>
      <p:sp>
        <p:nvSpPr>
          <p:cNvPr id="11" name="TextBox 10"/>
          <p:cNvSpPr txBox="1"/>
          <p:nvPr/>
        </p:nvSpPr>
        <p:spPr>
          <a:xfrm>
            <a:off x="533400" y="3239869"/>
            <a:ext cx="471604" cy="646331"/>
          </a:xfrm>
          <a:prstGeom prst="rect">
            <a:avLst/>
          </a:prstGeom>
          <a:noFill/>
        </p:spPr>
        <p:txBody>
          <a:bodyPr wrap="none" rtlCol="0">
            <a:spAutoFit/>
          </a:bodyPr>
          <a:lstStyle/>
          <a:p>
            <a:r>
              <a:rPr lang="en-US" sz="3600" dirty="0" smtClean="0">
                <a:solidFill>
                  <a:schemeClr val="accent3">
                    <a:lumMod val="50000"/>
                  </a:schemeClr>
                </a:solidFill>
              </a:rPr>
              <a:t>H</a:t>
            </a:r>
            <a:endParaRPr lang="en-US" sz="3600" dirty="0">
              <a:solidFill>
                <a:schemeClr val="accent3">
                  <a:lumMod val="50000"/>
                </a:schemeClr>
              </a:solidFill>
            </a:endParaRPr>
          </a:p>
        </p:txBody>
      </p:sp>
      <p:sp>
        <p:nvSpPr>
          <p:cNvPr id="14" name="TextBox 13"/>
          <p:cNvSpPr txBox="1"/>
          <p:nvPr/>
        </p:nvSpPr>
        <p:spPr>
          <a:xfrm>
            <a:off x="304800" y="6248400"/>
            <a:ext cx="2900346" cy="369332"/>
          </a:xfrm>
          <a:prstGeom prst="rect">
            <a:avLst/>
          </a:prstGeom>
          <a:noFill/>
        </p:spPr>
        <p:txBody>
          <a:bodyPr wrap="none" rtlCol="0">
            <a:spAutoFit/>
          </a:bodyPr>
          <a:lstStyle/>
          <a:p>
            <a:r>
              <a:rPr lang="en-US" dirty="0" smtClean="0"/>
              <a:t>* Nod to Andersen &amp; Balding</a:t>
            </a:r>
            <a:endParaRPr lang="en-US"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n walking away.jpg"/>
          <p:cNvPicPr>
            <a:picLocks noChangeAspect="1"/>
          </p:cNvPicPr>
          <p:nvPr/>
        </p:nvPicPr>
        <p:blipFill>
          <a:blip r:embed="rId2" cstate="print"/>
          <a:stretch>
            <a:fillRect/>
          </a:stretch>
        </p:blipFill>
        <p:spPr>
          <a:xfrm>
            <a:off x="7295285" y="4079876"/>
            <a:ext cx="1848715" cy="2778124"/>
          </a:xfrm>
          <a:prstGeom prst="rect">
            <a:avLst/>
          </a:prstGeom>
        </p:spPr>
      </p:pic>
      <p:sp>
        <p:nvSpPr>
          <p:cNvPr id="2" name="Title 1"/>
          <p:cNvSpPr>
            <a:spLocks noGrp="1"/>
          </p:cNvSpPr>
          <p:nvPr>
            <p:ph type="title"/>
          </p:nvPr>
        </p:nvSpPr>
        <p:spPr>
          <a:xfrm>
            <a:off x="457200" y="0"/>
            <a:ext cx="8229600" cy="1143000"/>
          </a:xfrm>
        </p:spPr>
        <p:txBody>
          <a:bodyPr/>
          <a:lstStyle/>
          <a:p>
            <a:r>
              <a:rPr lang="en-US" dirty="0" smtClean="0"/>
              <a:t>Summary</a:t>
            </a:r>
            <a:endParaRPr lang="en-US" dirty="0"/>
          </a:p>
        </p:txBody>
      </p:sp>
      <p:sp>
        <p:nvSpPr>
          <p:cNvPr id="3" name="Content Placeholder 2"/>
          <p:cNvSpPr>
            <a:spLocks noGrp="1"/>
          </p:cNvSpPr>
          <p:nvPr>
            <p:ph idx="1"/>
          </p:nvPr>
        </p:nvSpPr>
        <p:spPr>
          <a:xfrm>
            <a:off x="457200" y="914400"/>
            <a:ext cx="8229600" cy="4525963"/>
          </a:xfrm>
        </p:spPr>
        <p:txBody>
          <a:bodyPr>
            <a:normAutofit lnSpcReduction="10000"/>
          </a:bodyPr>
          <a:lstStyle/>
          <a:p>
            <a:pPr marL="342900" lvl="1" indent="-342900">
              <a:buFont typeface="Arial" pitchFamily="34" charset="0"/>
              <a:buChar char="•"/>
            </a:pPr>
            <a:r>
              <a:rPr lang="en-US" i="1" dirty="0" smtClean="0"/>
              <a:t>Number </a:t>
            </a:r>
            <a:r>
              <a:rPr lang="en-US" dirty="0" smtClean="0"/>
              <a:t>of men per cohort is mostly </a:t>
            </a:r>
            <a:r>
              <a:rPr lang="en-US" i="1" dirty="0" smtClean="0"/>
              <a:t>independent</a:t>
            </a:r>
            <a:r>
              <a:rPr lang="en-US" dirty="0" smtClean="0"/>
              <a:t> of (unknowable, </a:t>
            </a:r>
            <a:r>
              <a:rPr lang="en-US" dirty="0" err="1" smtClean="0"/>
              <a:t>undefinable</a:t>
            </a:r>
            <a:r>
              <a:rPr lang="en-US" dirty="0" smtClean="0"/>
              <a:t>) population size.</a:t>
            </a:r>
          </a:p>
          <a:p>
            <a:pPr marL="742950" lvl="2" indent="-342900"/>
            <a:r>
              <a:rPr lang="en-US" dirty="0" smtClean="0"/>
              <a:t>For isolated population – useful forensic number.</a:t>
            </a:r>
          </a:p>
          <a:p>
            <a:r>
              <a:rPr lang="en-US" sz="2400" dirty="0" smtClean="0"/>
              <a:t>Extend results of  Andersen/Balding (2018) &amp; Brenner (2014)</a:t>
            </a:r>
          </a:p>
          <a:p>
            <a:pPr lvl="1"/>
            <a:r>
              <a:rPr lang="en-US" sz="2400" i="1" dirty="0" smtClean="0"/>
              <a:t>Detailed</a:t>
            </a:r>
            <a:r>
              <a:rPr lang="en-US" sz="2400" dirty="0" smtClean="0"/>
              <a:t> population history not  needed</a:t>
            </a:r>
            <a:endParaRPr lang="en-US" sz="2400" i="1" dirty="0" smtClean="0"/>
          </a:p>
          <a:p>
            <a:r>
              <a:rPr lang="en-US" sz="2800" dirty="0" smtClean="0"/>
              <a:t>Exact calculations from model (not simulation)</a:t>
            </a:r>
          </a:p>
          <a:p>
            <a:pPr lvl="1"/>
            <a:r>
              <a:rPr lang="en-US" sz="2400" dirty="0" smtClean="0"/>
              <a:t>Better focused results </a:t>
            </a:r>
          </a:p>
          <a:p>
            <a:pPr lvl="1"/>
            <a:r>
              <a:rPr lang="en-US" sz="2400" dirty="0" smtClean="0"/>
              <a:t>Quick: 5 minutes to model back to Y-</a:t>
            </a:r>
            <a:r>
              <a:rPr lang="en-US" sz="2400" dirty="0" err="1" smtClean="0"/>
              <a:t>haplotype</a:t>
            </a:r>
            <a:r>
              <a:rPr lang="en-US" sz="2400" dirty="0" smtClean="0"/>
              <a:t> Adam</a:t>
            </a:r>
          </a:p>
          <a:p>
            <a:r>
              <a:rPr lang="en-US" sz="2800" dirty="0" smtClean="0"/>
              <a:t>I’ve (deliberately) chosen simplest model.</a:t>
            </a:r>
          </a:p>
          <a:p>
            <a:pPr lvl="1"/>
            <a:r>
              <a:rPr lang="en-US" sz="2400" dirty="0" smtClean="0"/>
              <a:t>More work is possible.</a:t>
            </a:r>
          </a:p>
          <a:p>
            <a:pPr lvl="2"/>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0" nodeType="after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pPr>
              <a:defRPr/>
            </a:pPr>
            <a:fld id="{36D3D479-0118-4F32-B77B-FB7D668FEEE4}" type="datetime1">
              <a:rPr lang="en-US" smtClean="0"/>
              <a:pPr>
                <a:defRPr/>
              </a:pPr>
              <a:t>5/28/2018</a:t>
            </a:fld>
            <a:endParaRPr lang="en-US"/>
          </a:p>
        </p:txBody>
      </p:sp>
      <p:pic>
        <p:nvPicPr>
          <p:cNvPr id="10" name="Content Placeholder 9" descr="train B&amp;W.JPG"/>
          <p:cNvPicPr>
            <a:picLocks noGrp="1" noChangeAspect="1"/>
          </p:cNvPicPr>
          <p:nvPr>
            <p:ph idx="4294967295"/>
          </p:nvPr>
        </p:nvPicPr>
        <p:blipFill>
          <a:blip r:embed="rId2" cstate="print"/>
          <a:srcRect l="8558" t="29" b="27928"/>
          <a:stretch>
            <a:fillRect/>
          </a:stretch>
        </p:blipFill>
        <p:spPr>
          <a:xfrm>
            <a:off x="-203196" y="0"/>
            <a:ext cx="9347196" cy="6858000"/>
          </a:xfrm>
        </p:spPr>
      </p:pic>
      <p:sp>
        <p:nvSpPr>
          <p:cNvPr id="11" name="TextBox 10"/>
          <p:cNvSpPr txBox="1"/>
          <p:nvPr/>
        </p:nvSpPr>
        <p:spPr>
          <a:xfrm>
            <a:off x="-31559" y="116186"/>
            <a:ext cx="4464073" cy="1384995"/>
          </a:xfrm>
          <a:prstGeom prst="rect">
            <a:avLst/>
          </a:prstGeom>
          <a:solidFill>
            <a:schemeClr val="bg2">
              <a:lumMod val="90000"/>
              <a:alpha val="16000"/>
            </a:schemeClr>
          </a:solidFill>
        </p:spPr>
        <p:txBody>
          <a:bodyPr wrap="square" rtlCol="0">
            <a:spAutoFit/>
          </a:bodyPr>
          <a:lstStyle/>
          <a:p>
            <a:r>
              <a:rPr lang="en-US" sz="2800" dirty="0" smtClean="0">
                <a:hlinkClick r:id="rId3"/>
              </a:rPr>
              <a:t>charles@dna-view.com</a:t>
            </a:r>
            <a:endParaRPr lang="en-US" sz="2800" dirty="0" smtClean="0"/>
          </a:p>
          <a:p>
            <a:r>
              <a:rPr lang="en-US" sz="2800" dirty="0" smtClean="0">
                <a:hlinkClick r:id="rId4"/>
              </a:rPr>
              <a:t>http://dna-view.com</a:t>
            </a:r>
            <a:endParaRPr lang="en-US" sz="2800" dirty="0" smtClean="0"/>
          </a:p>
          <a:p>
            <a:r>
              <a:rPr lang="en-US" sz="2800" dirty="0" smtClean="0"/>
              <a:t>☎+1 510 798 7139</a:t>
            </a:r>
            <a:endParaRPr lang="en-US" sz="2800" dirty="0"/>
          </a:p>
        </p:txBody>
      </p:sp>
      <p:sp>
        <p:nvSpPr>
          <p:cNvPr id="6" name="TextBox 5"/>
          <p:cNvSpPr txBox="1"/>
          <p:nvPr/>
        </p:nvSpPr>
        <p:spPr>
          <a:xfrm>
            <a:off x="106325" y="5489802"/>
            <a:ext cx="8141115" cy="1015663"/>
          </a:xfrm>
          <a:prstGeom prst="rect">
            <a:avLst/>
          </a:prstGeom>
          <a:solidFill>
            <a:srgbClr val="FFCC99">
              <a:alpha val="51000"/>
            </a:srgbClr>
          </a:solidFill>
        </p:spPr>
        <p:txBody>
          <a:bodyPr wrap="square" rtlCol="0">
            <a:spAutoFit/>
          </a:bodyPr>
          <a:lstStyle/>
          <a:p>
            <a:pPr>
              <a:tabLst>
                <a:tab pos="1200150" algn="l"/>
              </a:tabLst>
            </a:pPr>
            <a:r>
              <a:rPr lang="en-US" sz="2000" b="1" dirty="0" smtClean="0">
                <a:solidFill>
                  <a:srgbClr val="002060"/>
                </a:solidFill>
              </a:rPr>
              <a:t>This work received no support from the NIJ, IMF, World Bank, Bill and Melinda Gates, or the Ford Foundation.  Even Queen Isabella of Spain (usually a soft touch) wouldn’t pitch in. </a:t>
            </a:r>
            <a:endParaRPr lang="en-US" sz="2000" b="1" dirty="0">
              <a:solidFill>
                <a:srgbClr val="002060"/>
              </a:solidFill>
            </a:endParaRPr>
          </a:p>
        </p:txBody>
      </p:sp>
      <p:sp>
        <p:nvSpPr>
          <p:cNvPr id="8" name="TextBox 7"/>
          <p:cNvSpPr txBox="1"/>
          <p:nvPr/>
        </p:nvSpPr>
        <p:spPr>
          <a:xfrm>
            <a:off x="5563892" y="638215"/>
            <a:ext cx="3385848" cy="1107996"/>
          </a:xfrm>
          <a:prstGeom prst="rect">
            <a:avLst/>
          </a:prstGeom>
          <a:noFill/>
        </p:spPr>
        <p:txBody>
          <a:bodyPr wrap="square" rtlCol="0">
            <a:spAutoFit/>
          </a:bodyPr>
          <a:lstStyle/>
          <a:p>
            <a:r>
              <a:rPr lang="en-US" sz="6600" dirty="0" smtClean="0">
                <a:solidFill>
                  <a:schemeClr val="tx2">
                    <a:lumMod val="50000"/>
                  </a:schemeClr>
                </a:solidFill>
                <a:latin typeface="Script MT Bold" pitchFamily="66" charset="0"/>
              </a:rPr>
              <a:t>The end</a:t>
            </a:r>
            <a:endParaRPr lang="en-US" sz="6600" dirty="0">
              <a:solidFill>
                <a:schemeClr val="tx2">
                  <a:lumMod val="50000"/>
                </a:schemeClr>
              </a:solidFill>
              <a:latin typeface="Script MT Bold" pitchFamily="66"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5" name="Content Placeholder 4" descr="IdBy.jpg"/>
          <p:cNvPicPr>
            <a:picLocks noGrp="1" noChangeAspect="1"/>
          </p:cNvPicPr>
          <p:nvPr>
            <p:ph idx="1"/>
          </p:nvPr>
        </p:nvPicPr>
        <p:blipFill>
          <a:blip r:embed="rId3" cstate="print"/>
          <a:stretch>
            <a:fillRect/>
          </a:stretch>
        </p:blipFill>
        <p:spPr>
          <a:xfrm>
            <a:off x="800816" y="1600200"/>
            <a:ext cx="7542367" cy="4525963"/>
          </a:xfrm>
        </p:spPr>
      </p:pic>
      <p:sp>
        <p:nvSpPr>
          <p:cNvPr id="2" name="Date Placeholder 1"/>
          <p:cNvSpPr>
            <a:spLocks noGrp="1"/>
          </p:cNvSpPr>
          <p:nvPr>
            <p:ph type="dt" sz="half" idx="10"/>
          </p:nvPr>
        </p:nvSpPr>
        <p:spPr/>
        <p:txBody>
          <a:bodyPr/>
          <a:lstStyle/>
          <a:p>
            <a:pPr>
              <a:defRPr/>
            </a:pPr>
            <a:fld id="{D398C3DB-DCB6-4757-8B8B-88DCB92B37F2}" type="datetime1">
              <a:rPr lang="en-US" smtClean="0"/>
              <a:pPr>
                <a:defRPr/>
              </a:pPr>
              <a:t>5/28/2018</a:t>
            </a:fld>
            <a:endParaRPr lang="en-US"/>
          </a:p>
        </p:txBody>
      </p:sp>
    </p:spTree>
  </p:cSld>
  <p:clrMapOvr>
    <a:masterClrMapping/>
  </p:clrMapOvr>
  <p:transition advTm="22854"/>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3120" y="274637"/>
            <a:ext cx="8229600" cy="1143000"/>
          </a:xfrm>
        </p:spPr>
        <p:txBody>
          <a:bodyPr/>
          <a:lstStyle/>
          <a:p>
            <a:r>
              <a:rPr lang="en-US" dirty="0" smtClean="0">
                <a:solidFill>
                  <a:schemeClr val="bg1"/>
                </a:solidFill>
              </a:rPr>
              <a:t>Ancestry dominates Y matching</a:t>
            </a:r>
            <a:endParaRPr lang="en-US" dirty="0">
              <a:solidFill>
                <a:schemeClr val="bg1"/>
              </a:solidFill>
            </a:endParaRPr>
          </a:p>
        </p:txBody>
      </p:sp>
      <p:sp>
        <p:nvSpPr>
          <p:cNvPr id="3" name="Text Placeholder 2"/>
          <p:cNvSpPr>
            <a:spLocks noGrp="1"/>
          </p:cNvSpPr>
          <p:nvPr>
            <p:ph type="body" idx="1"/>
          </p:nvPr>
        </p:nvSpPr>
        <p:spPr>
          <a:xfrm>
            <a:off x="457200" y="1166812"/>
            <a:ext cx="4040188" cy="639763"/>
          </a:xfrm>
        </p:spPr>
        <p:txBody>
          <a:bodyPr/>
          <a:lstStyle/>
          <a:p>
            <a:r>
              <a:rPr lang="en-US" dirty="0" err="1" smtClean="0">
                <a:solidFill>
                  <a:schemeClr val="bg1"/>
                </a:solidFill>
              </a:rPr>
              <a:t>Autosomal</a:t>
            </a:r>
            <a:r>
              <a:rPr lang="en-US" dirty="0" smtClean="0">
                <a:solidFill>
                  <a:schemeClr val="bg1"/>
                </a:solidFill>
              </a:rPr>
              <a:t> STR allele A</a:t>
            </a:r>
            <a:endParaRPr lang="en-US" dirty="0">
              <a:solidFill>
                <a:schemeClr val="bg1"/>
              </a:solidFill>
            </a:endParaRPr>
          </a:p>
        </p:txBody>
      </p:sp>
      <p:sp>
        <p:nvSpPr>
          <p:cNvPr id="4" name="Content Placeholder 3"/>
          <p:cNvSpPr>
            <a:spLocks noGrp="1"/>
          </p:cNvSpPr>
          <p:nvPr>
            <p:ph sz="half" idx="2"/>
          </p:nvPr>
        </p:nvSpPr>
        <p:spPr>
          <a:xfrm>
            <a:off x="457200" y="1806575"/>
            <a:ext cx="4040188" cy="1279525"/>
          </a:xfrm>
        </p:spPr>
        <p:txBody>
          <a:bodyPr/>
          <a:lstStyle/>
          <a:p>
            <a:r>
              <a:rPr lang="en-US" sz="2200" u="sng" dirty="0" smtClean="0">
                <a:solidFill>
                  <a:schemeClr val="bg1"/>
                </a:solidFill>
              </a:rPr>
              <a:t>Many </a:t>
            </a:r>
            <a:r>
              <a:rPr lang="en-US" sz="2200" b="1" dirty="0" smtClean="0">
                <a:solidFill>
                  <a:schemeClr val="bg1"/>
                </a:solidFill>
              </a:rPr>
              <a:t>A</a:t>
            </a:r>
            <a:r>
              <a:rPr lang="en-US" sz="2200" dirty="0" smtClean="0">
                <a:solidFill>
                  <a:schemeClr val="bg1"/>
                </a:solidFill>
              </a:rPr>
              <a:t> families</a:t>
            </a:r>
          </a:p>
          <a:p>
            <a:r>
              <a:rPr lang="en-US" sz="2200" u="sng" dirty="0" smtClean="0">
                <a:solidFill>
                  <a:schemeClr val="bg1"/>
                </a:solidFill>
              </a:rPr>
              <a:t>5% </a:t>
            </a:r>
            <a:r>
              <a:rPr lang="en-US" sz="2200" dirty="0" smtClean="0">
                <a:solidFill>
                  <a:schemeClr val="bg1"/>
                </a:solidFill>
              </a:rPr>
              <a:t>of matching is family</a:t>
            </a:r>
          </a:p>
          <a:p>
            <a:r>
              <a:rPr lang="en-US" sz="2200" dirty="0" smtClean="0">
                <a:solidFill>
                  <a:schemeClr val="bg1"/>
                </a:solidFill>
              </a:rPr>
              <a:t>Convergent mutation </a:t>
            </a:r>
            <a:r>
              <a:rPr lang="en-US" sz="2200" u="sng" dirty="0" smtClean="0">
                <a:solidFill>
                  <a:schemeClr val="bg1"/>
                </a:solidFill>
              </a:rPr>
              <a:t>common</a:t>
            </a:r>
          </a:p>
          <a:p>
            <a:pPr marL="228600" indent="-228600"/>
            <a:endParaRPr lang="en-US" sz="2000" dirty="0">
              <a:solidFill>
                <a:schemeClr val="bg1"/>
              </a:solidFill>
            </a:endParaRPr>
          </a:p>
        </p:txBody>
      </p:sp>
      <p:sp>
        <p:nvSpPr>
          <p:cNvPr id="5" name="Text Placeholder 4"/>
          <p:cNvSpPr>
            <a:spLocks noGrp="1"/>
          </p:cNvSpPr>
          <p:nvPr>
            <p:ph type="body" sz="quarter" idx="3"/>
          </p:nvPr>
        </p:nvSpPr>
        <p:spPr>
          <a:xfrm>
            <a:off x="4645029" y="1166812"/>
            <a:ext cx="4041775" cy="639763"/>
          </a:xfrm>
        </p:spPr>
        <p:txBody>
          <a:bodyPr/>
          <a:lstStyle/>
          <a:p>
            <a:r>
              <a:rPr lang="en-US" dirty="0" smtClean="0">
                <a:solidFill>
                  <a:schemeClr val="bg1"/>
                </a:solidFill>
              </a:rPr>
              <a:t> Y haplotype T</a:t>
            </a:r>
            <a:endParaRPr lang="en-US" dirty="0">
              <a:solidFill>
                <a:schemeClr val="bg1"/>
              </a:solidFill>
            </a:endParaRPr>
          </a:p>
        </p:txBody>
      </p:sp>
      <p:sp>
        <p:nvSpPr>
          <p:cNvPr id="6" name="Content Placeholder 5"/>
          <p:cNvSpPr>
            <a:spLocks noGrp="1"/>
          </p:cNvSpPr>
          <p:nvPr>
            <p:ph sz="quarter" idx="4"/>
          </p:nvPr>
        </p:nvSpPr>
        <p:spPr>
          <a:xfrm>
            <a:off x="4645028" y="1806576"/>
            <a:ext cx="4270372" cy="1317625"/>
          </a:xfrm>
        </p:spPr>
        <p:txBody>
          <a:bodyPr/>
          <a:lstStyle/>
          <a:p>
            <a:pPr marL="228600" indent="-228600"/>
            <a:r>
              <a:rPr lang="en-US" sz="2200" u="sng" dirty="0" smtClean="0">
                <a:solidFill>
                  <a:schemeClr val="bg1"/>
                </a:solidFill>
              </a:rPr>
              <a:t>One</a:t>
            </a:r>
            <a:r>
              <a:rPr lang="en-US" sz="2200" dirty="0" smtClean="0">
                <a:solidFill>
                  <a:schemeClr val="bg1"/>
                </a:solidFill>
              </a:rPr>
              <a:t> dominant </a:t>
            </a:r>
            <a:r>
              <a:rPr lang="en-US" sz="2200" b="1" dirty="0" smtClean="0">
                <a:solidFill>
                  <a:schemeClr val="bg1"/>
                </a:solidFill>
              </a:rPr>
              <a:t>T</a:t>
            </a:r>
            <a:r>
              <a:rPr lang="en-US" sz="2200" dirty="0" smtClean="0">
                <a:solidFill>
                  <a:schemeClr val="bg1"/>
                </a:solidFill>
              </a:rPr>
              <a:t> family</a:t>
            </a:r>
          </a:p>
          <a:p>
            <a:pPr marL="228600" indent="-228600"/>
            <a:r>
              <a:rPr lang="en-US" sz="2200" u="sng" dirty="0" smtClean="0">
                <a:solidFill>
                  <a:schemeClr val="bg1"/>
                </a:solidFill>
              </a:rPr>
              <a:t>90%</a:t>
            </a:r>
            <a:r>
              <a:rPr lang="en-US" sz="2200" dirty="0" smtClean="0">
                <a:solidFill>
                  <a:schemeClr val="bg1"/>
                </a:solidFill>
              </a:rPr>
              <a:t> of matching is family</a:t>
            </a:r>
          </a:p>
          <a:p>
            <a:pPr marL="228600" indent="-228600"/>
            <a:r>
              <a:rPr lang="en-US" sz="2200" dirty="0" smtClean="0">
                <a:solidFill>
                  <a:schemeClr val="bg1"/>
                </a:solidFill>
              </a:rPr>
              <a:t>Convergent mutation </a:t>
            </a:r>
            <a:r>
              <a:rPr lang="en-US" sz="2200" u="sng" dirty="0" smtClean="0">
                <a:solidFill>
                  <a:schemeClr val="bg1"/>
                </a:solidFill>
              </a:rPr>
              <a:t>insignificant</a:t>
            </a:r>
          </a:p>
        </p:txBody>
      </p:sp>
      <p:pic>
        <p:nvPicPr>
          <p:cNvPr id="7" name="Picture 6" descr="PopPicture.eps"/>
          <p:cNvPicPr>
            <a:picLocks noChangeAspect="1"/>
          </p:cNvPicPr>
          <p:nvPr/>
        </p:nvPicPr>
        <p:blipFill>
          <a:blip r:embed="rId3" cstate="print"/>
          <a:stretch>
            <a:fillRect/>
          </a:stretch>
        </p:blipFill>
        <p:spPr>
          <a:xfrm>
            <a:off x="5791201" y="3666872"/>
            <a:ext cx="2614613" cy="3513315"/>
          </a:xfrm>
          <a:prstGeom prst="rect">
            <a:avLst/>
          </a:prstGeom>
        </p:spPr>
      </p:pic>
      <p:grpSp>
        <p:nvGrpSpPr>
          <p:cNvPr id="9" name="Group 83"/>
          <p:cNvGrpSpPr/>
          <p:nvPr/>
        </p:nvGrpSpPr>
        <p:grpSpPr>
          <a:xfrm>
            <a:off x="257176" y="3787777"/>
            <a:ext cx="3629123" cy="2225033"/>
            <a:chOff x="257175" y="2840832"/>
            <a:chExt cx="3629123" cy="1668775"/>
          </a:xfrm>
        </p:grpSpPr>
        <p:sp>
          <p:nvSpPr>
            <p:cNvPr id="8" name="Rectangle 7"/>
            <p:cNvSpPr>
              <a:spLocks noChangeAspect="1"/>
            </p:cNvSpPr>
            <p:nvPr/>
          </p:nvSpPr>
          <p:spPr bwMode="auto">
            <a:xfrm>
              <a:off x="1095473" y="3680455"/>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11" name="Straight Arrow Connector 10"/>
            <p:cNvCxnSpPr/>
            <p:nvPr/>
          </p:nvCxnSpPr>
          <p:spPr bwMode="auto">
            <a:xfrm flipH="1">
              <a:off x="1129018" y="3378039"/>
              <a:ext cx="166480"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cxnSp>
          <p:nvCxnSpPr>
            <p:cNvPr id="12" name="Straight Arrow Connector 11"/>
            <p:cNvCxnSpPr/>
            <p:nvPr/>
          </p:nvCxnSpPr>
          <p:spPr bwMode="auto">
            <a:xfrm>
              <a:off x="1295500" y="3378039"/>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15" name="Rectangle 14"/>
            <p:cNvSpPr>
              <a:spLocks noChangeAspect="1"/>
            </p:cNvSpPr>
            <p:nvPr/>
          </p:nvSpPr>
          <p:spPr bwMode="auto">
            <a:xfrm>
              <a:off x="1395510" y="3680455"/>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19" name="Straight Arrow Connector 18"/>
            <p:cNvCxnSpPr/>
            <p:nvPr/>
          </p:nvCxnSpPr>
          <p:spPr bwMode="auto">
            <a:xfrm flipH="1">
              <a:off x="1295498" y="3073238"/>
              <a:ext cx="166480"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cxnSp>
          <p:nvCxnSpPr>
            <p:cNvPr id="20" name="Straight Arrow Connector 19"/>
            <p:cNvCxnSpPr/>
            <p:nvPr/>
          </p:nvCxnSpPr>
          <p:spPr bwMode="auto">
            <a:xfrm>
              <a:off x="1461980" y="3073238"/>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21" name="Rectangle 20"/>
            <p:cNvSpPr>
              <a:spLocks noChangeAspect="1"/>
            </p:cNvSpPr>
            <p:nvPr/>
          </p:nvSpPr>
          <p:spPr bwMode="auto">
            <a:xfrm>
              <a:off x="1571995" y="3378038"/>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sp>
          <p:nvSpPr>
            <p:cNvPr id="22" name="Rectangle 21"/>
            <p:cNvSpPr>
              <a:spLocks noChangeAspect="1"/>
            </p:cNvSpPr>
            <p:nvPr/>
          </p:nvSpPr>
          <p:spPr bwMode="auto">
            <a:xfrm>
              <a:off x="700948" y="4416738"/>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23" name="Straight Arrow Connector 22"/>
            <p:cNvCxnSpPr/>
            <p:nvPr/>
          </p:nvCxnSpPr>
          <p:spPr bwMode="auto">
            <a:xfrm flipH="1">
              <a:off x="734493" y="4114322"/>
              <a:ext cx="166480"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cxnSp>
          <p:nvCxnSpPr>
            <p:cNvPr id="24" name="Straight Arrow Connector 23"/>
            <p:cNvCxnSpPr/>
            <p:nvPr/>
          </p:nvCxnSpPr>
          <p:spPr bwMode="auto">
            <a:xfrm>
              <a:off x="900973" y="4114322"/>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25" name="Rectangle 24"/>
            <p:cNvSpPr>
              <a:spLocks noChangeAspect="1"/>
            </p:cNvSpPr>
            <p:nvPr/>
          </p:nvSpPr>
          <p:spPr bwMode="auto">
            <a:xfrm>
              <a:off x="1000985" y="4416738"/>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26" name="Straight Arrow Connector 25"/>
            <p:cNvCxnSpPr/>
            <p:nvPr/>
          </p:nvCxnSpPr>
          <p:spPr bwMode="auto">
            <a:xfrm flipH="1">
              <a:off x="577232" y="3809521"/>
              <a:ext cx="166480"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cxnSp>
          <p:nvCxnSpPr>
            <p:cNvPr id="27" name="Straight Arrow Connector 26"/>
            <p:cNvCxnSpPr/>
            <p:nvPr/>
          </p:nvCxnSpPr>
          <p:spPr bwMode="auto">
            <a:xfrm>
              <a:off x="743714" y="3809521"/>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28" name="Rectangle 27"/>
            <p:cNvSpPr>
              <a:spLocks noChangeAspect="1"/>
            </p:cNvSpPr>
            <p:nvPr/>
          </p:nvSpPr>
          <p:spPr bwMode="auto">
            <a:xfrm>
              <a:off x="519973" y="4120029"/>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sp>
          <p:nvSpPr>
            <p:cNvPr id="29" name="Rectangle 28"/>
            <p:cNvSpPr>
              <a:spLocks noChangeAspect="1"/>
            </p:cNvSpPr>
            <p:nvPr/>
          </p:nvSpPr>
          <p:spPr bwMode="auto">
            <a:xfrm>
              <a:off x="2914639" y="4416738"/>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30" name="Straight Arrow Connector 29"/>
            <p:cNvCxnSpPr/>
            <p:nvPr/>
          </p:nvCxnSpPr>
          <p:spPr bwMode="auto">
            <a:xfrm flipH="1">
              <a:off x="2948184" y="4114322"/>
              <a:ext cx="166480"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cxnSp>
          <p:nvCxnSpPr>
            <p:cNvPr id="31" name="Straight Arrow Connector 30"/>
            <p:cNvCxnSpPr/>
            <p:nvPr/>
          </p:nvCxnSpPr>
          <p:spPr bwMode="auto">
            <a:xfrm>
              <a:off x="3114666" y="4114322"/>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32" name="Rectangle 31"/>
            <p:cNvSpPr>
              <a:spLocks noChangeAspect="1"/>
            </p:cNvSpPr>
            <p:nvPr/>
          </p:nvSpPr>
          <p:spPr bwMode="auto">
            <a:xfrm>
              <a:off x="3214676" y="4416738"/>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33" name="Straight Arrow Connector 32"/>
            <p:cNvCxnSpPr/>
            <p:nvPr/>
          </p:nvCxnSpPr>
          <p:spPr bwMode="auto">
            <a:xfrm flipH="1">
              <a:off x="3114664" y="3809521"/>
              <a:ext cx="166480"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cxnSp>
          <p:nvCxnSpPr>
            <p:cNvPr id="34" name="Straight Arrow Connector 33"/>
            <p:cNvCxnSpPr/>
            <p:nvPr/>
          </p:nvCxnSpPr>
          <p:spPr bwMode="auto">
            <a:xfrm>
              <a:off x="3281146" y="3809521"/>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35" name="Rectangle 34"/>
            <p:cNvSpPr>
              <a:spLocks noChangeAspect="1"/>
            </p:cNvSpPr>
            <p:nvPr/>
          </p:nvSpPr>
          <p:spPr bwMode="auto">
            <a:xfrm>
              <a:off x="3391161" y="4114321"/>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36" name="Straight Arrow Connector 35"/>
            <p:cNvCxnSpPr/>
            <p:nvPr/>
          </p:nvCxnSpPr>
          <p:spPr bwMode="auto">
            <a:xfrm>
              <a:off x="3407020" y="4120029"/>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37" name="Rectangle 36"/>
            <p:cNvSpPr>
              <a:spLocks noChangeAspect="1"/>
            </p:cNvSpPr>
            <p:nvPr/>
          </p:nvSpPr>
          <p:spPr bwMode="auto">
            <a:xfrm>
              <a:off x="3495664" y="4418167"/>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38" name="Straight Arrow Connector 37"/>
            <p:cNvCxnSpPr/>
            <p:nvPr/>
          </p:nvCxnSpPr>
          <p:spPr bwMode="auto">
            <a:xfrm>
              <a:off x="1447900" y="3762846"/>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39" name="Rectangle 38"/>
            <p:cNvSpPr>
              <a:spLocks noChangeAspect="1"/>
            </p:cNvSpPr>
            <p:nvPr/>
          </p:nvSpPr>
          <p:spPr bwMode="auto">
            <a:xfrm>
              <a:off x="1557915" y="4067646"/>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sp>
          <p:nvSpPr>
            <p:cNvPr id="40" name="Rectangle 39"/>
            <p:cNvSpPr>
              <a:spLocks noChangeAspect="1"/>
            </p:cNvSpPr>
            <p:nvPr/>
          </p:nvSpPr>
          <p:spPr bwMode="auto">
            <a:xfrm>
              <a:off x="3315288" y="3448049"/>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41" name="Straight Arrow Connector 40"/>
            <p:cNvCxnSpPr/>
            <p:nvPr/>
          </p:nvCxnSpPr>
          <p:spPr bwMode="auto">
            <a:xfrm flipH="1">
              <a:off x="3348833" y="3145633"/>
              <a:ext cx="166480"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cxnSp>
          <p:nvCxnSpPr>
            <p:cNvPr id="42" name="Straight Arrow Connector 41"/>
            <p:cNvCxnSpPr/>
            <p:nvPr/>
          </p:nvCxnSpPr>
          <p:spPr bwMode="auto">
            <a:xfrm>
              <a:off x="3515315" y="3145633"/>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43" name="Rectangle 42"/>
            <p:cNvSpPr>
              <a:spLocks noChangeAspect="1"/>
            </p:cNvSpPr>
            <p:nvPr/>
          </p:nvSpPr>
          <p:spPr bwMode="auto">
            <a:xfrm>
              <a:off x="3615325" y="3448049"/>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44" name="Straight Arrow Connector 43"/>
            <p:cNvCxnSpPr/>
            <p:nvPr/>
          </p:nvCxnSpPr>
          <p:spPr bwMode="auto">
            <a:xfrm flipH="1">
              <a:off x="3515313" y="2840832"/>
              <a:ext cx="166480"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cxnSp>
          <p:nvCxnSpPr>
            <p:cNvPr id="45" name="Straight Arrow Connector 44"/>
            <p:cNvCxnSpPr/>
            <p:nvPr/>
          </p:nvCxnSpPr>
          <p:spPr bwMode="auto">
            <a:xfrm>
              <a:off x="3681795" y="2840832"/>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46" name="Rectangle 45"/>
            <p:cNvSpPr>
              <a:spLocks noChangeAspect="1"/>
            </p:cNvSpPr>
            <p:nvPr/>
          </p:nvSpPr>
          <p:spPr bwMode="auto">
            <a:xfrm>
              <a:off x="3791810" y="3145632"/>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sp>
          <p:nvSpPr>
            <p:cNvPr id="47" name="Rectangle 46"/>
            <p:cNvSpPr>
              <a:spLocks noChangeAspect="1"/>
            </p:cNvSpPr>
            <p:nvPr/>
          </p:nvSpPr>
          <p:spPr bwMode="auto">
            <a:xfrm>
              <a:off x="2714614" y="3539489"/>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48" name="Straight Arrow Connector 47"/>
            <p:cNvCxnSpPr/>
            <p:nvPr/>
          </p:nvCxnSpPr>
          <p:spPr bwMode="auto">
            <a:xfrm flipH="1">
              <a:off x="2748159" y="3237073"/>
              <a:ext cx="166480"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cxnSp>
          <p:nvCxnSpPr>
            <p:cNvPr id="49" name="Straight Arrow Connector 48"/>
            <p:cNvCxnSpPr/>
            <p:nvPr/>
          </p:nvCxnSpPr>
          <p:spPr bwMode="auto">
            <a:xfrm>
              <a:off x="2914641" y="3237073"/>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50" name="Rectangle 49"/>
            <p:cNvSpPr>
              <a:spLocks noChangeAspect="1"/>
            </p:cNvSpPr>
            <p:nvPr/>
          </p:nvSpPr>
          <p:spPr bwMode="auto">
            <a:xfrm>
              <a:off x="3014651" y="3539489"/>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51" name="Straight Arrow Connector 50"/>
            <p:cNvCxnSpPr/>
            <p:nvPr/>
          </p:nvCxnSpPr>
          <p:spPr bwMode="auto">
            <a:xfrm flipH="1">
              <a:off x="2590898" y="2932272"/>
              <a:ext cx="166480"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cxnSp>
          <p:nvCxnSpPr>
            <p:cNvPr id="52" name="Straight Arrow Connector 51"/>
            <p:cNvCxnSpPr/>
            <p:nvPr/>
          </p:nvCxnSpPr>
          <p:spPr bwMode="auto">
            <a:xfrm>
              <a:off x="2757380" y="2932272"/>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53" name="Rectangle 52"/>
            <p:cNvSpPr>
              <a:spLocks noChangeAspect="1"/>
            </p:cNvSpPr>
            <p:nvPr/>
          </p:nvSpPr>
          <p:spPr bwMode="auto">
            <a:xfrm>
              <a:off x="2533639" y="3242780"/>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sp>
          <p:nvSpPr>
            <p:cNvPr id="54" name="Rectangle 53"/>
            <p:cNvSpPr>
              <a:spLocks noChangeAspect="1"/>
            </p:cNvSpPr>
            <p:nvPr/>
          </p:nvSpPr>
          <p:spPr bwMode="auto">
            <a:xfrm>
              <a:off x="1858126" y="4088131"/>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55" name="Straight Arrow Connector 54"/>
            <p:cNvCxnSpPr/>
            <p:nvPr/>
          </p:nvCxnSpPr>
          <p:spPr bwMode="auto">
            <a:xfrm flipH="1">
              <a:off x="1891671" y="3785715"/>
              <a:ext cx="166480"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cxnSp>
          <p:nvCxnSpPr>
            <p:cNvPr id="56" name="Straight Arrow Connector 55"/>
            <p:cNvCxnSpPr/>
            <p:nvPr/>
          </p:nvCxnSpPr>
          <p:spPr bwMode="auto">
            <a:xfrm>
              <a:off x="2058153" y="3785715"/>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57" name="Rectangle 56"/>
            <p:cNvSpPr>
              <a:spLocks noChangeAspect="1"/>
            </p:cNvSpPr>
            <p:nvPr/>
          </p:nvSpPr>
          <p:spPr bwMode="auto">
            <a:xfrm>
              <a:off x="2158163" y="4088131"/>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58" name="Straight Arrow Connector 57"/>
            <p:cNvCxnSpPr/>
            <p:nvPr/>
          </p:nvCxnSpPr>
          <p:spPr bwMode="auto">
            <a:xfrm flipH="1">
              <a:off x="2058151" y="3480914"/>
              <a:ext cx="166480"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cxnSp>
          <p:nvCxnSpPr>
            <p:cNvPr id="59" name="Straight Arrow Connector 58"/>
            <p:cNvCxnSpPr/>
            <p:nvPr/>
          </p:nvCxnSpPr>
          <p:spPr bwMode="auto">
            <a:xfrm>
              <a:off x="2224633" y="3480914"/>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60" name="Rectangle 59"/>
            <p:cNvSpPr>
              <a:spLocks noChangeAspect="1"/>
            </p:cNvSpPr>
            <p:nvPr/>
          </p:nvSpPr>
          <p:spPr bwMode="auto">
            <a:xfrm>
              <a:off x="2334648" y="3785714"/>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61" name="Straight Arrow Connector 60"/>
            <p:cNvCxnSpPr/>
            <p:nvPr/>
          </p:nvCxnSpPr>
          <p:spPr bwMode="auto">
            <a:xfrm>
              <a:off x="2350507" y="3791422"/>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62" name="Rectangle 61"/>
            <p:cNvSpPr>
              <a:spLocks noChangeAspect="1"/>
            </p:cNvSpPr>
            <p:nvPr/>
          </p:nvSpPr>
          <p:spPr bwMode="auto">
            <a:xfrm>
              <a:off x="2439151" y="4089560"/>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63" name="Straight Arrow Connector 62"/>
            <p:cNvCxnSpPr/>
            <p:nvPr/>
          </p:nvCxnSpPr>
          <p:spPr bwMode="auto">
            <a:xfrm>
              <a:off x="3667715" y="3530440"/>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64" name="Rectangle 63"/>
            <p:cNvSpPr>
              <a:spLocks noChangeAspect="1"/>
            </p:cNvSpPr>
            <p:nvPr/>
          </p:nvSpPr>
          <p:spPr bwMode="auto">
            <a:xfrm>
              <a:off x="3777730" y="3835240"/>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sp>
          <p:nvSpPr>
            <p:cNvPr id="65" name="Rectangle 64"/>
            <p:cNvSpPr>
              <a:spLocks noChangeAspect="1"/>
            </p:cNvSpPr>
            <p:nvPr/>
          </p:nvSpPr>
          <p:spPr bwMode="auto">
            <a:xfrm>
              <a:off x="257175" y="3286598"/>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66" name="Straight Arrow Connector 65"/>
            <p:cNvCxnSpPr/>
            <p:nvPr/>
          </p:nvCxnSpPr>
          <p:spPr bwMode="auto">
            <a:xfrm flipH="1">
              <a:off x="290720" y="2984182"/>
              <a:ext cx="166480"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cxnSp>
          <p:nvCxnSpPr>
            <p:cNvPr id="67" name="Straight Arrow Connector 66"/>
            <p:cNvCxnSpPr/>
            <p:nvPr/>
          </p:nvCxnSpPr>
          <p:spPr bwMode="auto">
            <a:xfrm>
              <a:off x="457202" y="2984182"/>
              <a:ext cx="157261" cy="304801"/>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sp>
          <p:nvSpPr>
            <p:cNvPr id="68" name="Rectangle 67"/>
            <p:cNvSpPr>
              <a:spLocks noChangeAspect="1"/>
            </p:cNvSpPr>
            <p:nvPr/>
          </p:nvSpPr>
          <p:spPr bwMode="auto">
            <a:xfrm>
              <a:off x="557212" y="3286598"/>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sp>
          <p:nvSpPr>
            <p:cNvPr id="69" name="Rectangle 68"/>
            <p:cNvSpPr>
              <a:spLocks noChangeAspect="1"/>
            </p:cNvSpPr>
            <p:nvPr/>
          </p:nvSpPr>
          <p:spPr bwMode="auto">
            <a:xfrm>
              <a:off x="409956" y="3286598"/>
              <a:ext cx="94488" cy="91440"/>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2075" tIns="46038" rIns="92075" bIns="46038"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400" b="0" i="0" u="none" strike="noStrike" cap="none" normalizeH="0" baseline="0" smtClean="0">
                <a:ln>
                  <a:noFill/>
                </a:ln>
                <a:solidFill>
                  <a:srgbClr val="FFFF00"/>
                </a:solidFill>
                <a:effectLst/>
                <a:latin typeface="Times New Roman" pitchFamily="18" charset="0"/>
              </a:endParaRPr>
            </a:p>
          </p:txBody>
        </p:sp>
        <p:cxnSp>
          <p:nvCxnSpPr>
            <p:cNvPr id="70" name="Straight Arrow Connector 69"/>
            <p:cNvCxnSpPr>
              <a:endCxn id="69" idx="0"/>
            </p:cNvCxnSpPr>
            <p:nvPr/>
          </p:nvCxnSpPr>
          <p:spPr bwMode="auto">
            <a:xfrm>
              <a:off x="457200" y="2984181"/>
              <a:ext cx="0" cy="302417"/>
            </a:xfrm>
            <a:prstGeom prst="straightConnector1">
              <a:avLst/>
            </a:prstGeom>
            <a:noFill/>
            <a:ln w="19050" cap="flat" cmpd="sng" algn="ctr">
              <a:solidFill>
                <a:schemeClr val="accent6">
                  <a:lumMod val="20000"/>
                  <a:lumOff val="80000"/>
                </a:schemeClr>
              </a:solidFill>
              <a:prstDash val="solid"/>
              <a:round/>
              <a:headEnd type="none" w="med" len="med"/>
              <a:tailEnd type="arrow"/>
            </a:ln>
            <a:effectLst/>
          </p:spPr>
        </p:cxnSp>
      </p:grpSp>
      <p:grpSp>
        <p:nvGrpSpPr>
          <p:cNvPr id="10" name="Group 76"/>
          <p:cNvGrpSpPr/>
          <p:nvPr/>
        </p:nvGrpSpPr>
        <p:grpSpPr>
          <a:xfrm>
            <a:off x="4060060" y="3787779"/>
            <a:ext cx="892943" cy="1368423"/>
            <a:chOff x="4060057" y="2840833"/>
            <a:chExt cx="892943" cy="1026317"/>
          </a:xfrm>
        </p:grpSpPr>
        <p:cxnSp>
          <p:nvCxnSpPr>
            <p:cNvPr id="72" name="Straight Arrow Connector 71"/>
            <p:cNvCxnSpPr/>
            <p:nvPr/>
          </p:nvCxnSpPr>
          <p:spPr bwMode="auto">
            <a:xfrm>
              <a:off x="4169595" y="2847978"/>
              <a:ext cx="0" cy="1019172"/>
            </a:xfrm>
            <a:prstGeom prst="straightConnector1">
              <a:avLst/>
            </a:prstGeom>
            <a:noFill/>
            <a:ln w="38100" cap="flat" cmpd="sng" algn="ctr">
              <a:solidFill>
                <a:schemeClr val="accent6">
                  <a:lumMod val="20000"/>
                  <a:lumOff val="80000"/>
                </a:schemeClr>
              </a:solidFill>
              <a:prstDash val="solid"/>
              <a:round/>
              <a:headEnd type="arrow" w="med" len="med"/>
              <a:tailEnd type="arrow"/>
            </a:ln>
            <a:effectLst/>
          </p:spPr>
        </p:cxnSp>
        <p:cxnSp>
          <p:nvCxnSpPr>
            <p:cNvPr id="73" name="Straight Connector 72"/>
            <p:cNvCxnSpPr/>
            <p:nvPr/>
          </p:nvCxnSpPr>
          <p:spPr bwMode="auto">
            <a:xfrm rot="5400000">
              <a:off x="4181501" y="2719389"/>
              <a:ext cx="0" cy="242887"/>
            </a:xfrm>
            <a:prstGeom prst="line">
              <a:avLst/>
            </a:prstGeom>
            <a:noFill/>
            <a:ln w="19050" cap="flat" cmpd="sng" algn="ctr">
              <a:solidFill>
                <a:schemeClr val="accent6">
                  <a:lumMod val="20000"/>
                  <a:lumOff val="80000"/>
                </a:schemeClr>
              </a:solidFill>
              <a:prstDash val="solid"/>
              <a:round/>
              <a:headEnd type="none" w="med" len="med"/>
              <a:tailEnd type="none" w="med" len="med"/>
            </a:ln>
            <a:effectLst/>
          </p:spPr>
        </p:cxnSp>
        <p:cxnSp>
          <p:nvCxnSpPr>
            <p:cNvPr id="74" name="Straight Connector 73"/>
            <p:cNvCxnSpPr/>
            <p:nvPr/>
          </p:nvCxnSpPr>
          <p:spPr bwMode="auto">
            <a:xfrm rot="5400000">
              <a:off x="4181501" y="3745706"/>
              <a:ext cx="0" cy="242887"/>
            </a:xfrm>
            <a:prstGeom prst="line">
              <a:avLst/>
            </a:prstGeom>
            <a:noFill/>
            <a:ln w="19050" cap="flat" cmpd="sng" algn="ctr">
              <a:solidFill>
                <a:schemeClr val="accent6">
                  <a:lumMod val="20000"/>
                  <a:lumOff val="80000"/>
                </a:schemeClr>
              </a:solidFill>
              <a:prstDash val="solid"/>
              <a:round/>
              <a:headEnd type="none" w="med" len="med"/>
              <a:tailEnd type="none" w="med" len="med"/>
            </a:ln>
            <a:effectLst/>
          </p:spPr>
        </p:cxnSp>
        <p:sp>
          <p:nvSpPr>
            <p:cNvPr id="75" name="TextBox 74"/>
            <p:cNvSpPr txBox="1"/>
            <p:nvPr/>
          </p:nvSpPr>
          <p:spPr>
            <a:xfrm>
              <a:off x="4114800" y="2952750"/>
              <a:ext cx="838200" cy="530914"/>
            </a:xfrm>
            <a:prstGeom prst="rect">
              <a:avLst/>
            </a:prstGeom>
            <a:noFill/>
          </p:spPr>
          <p:txBody>
            <a:bodyPr wrap="square" rtlCol="0">
              <a:spAutoFit/>
            </a:bodyPr>
            <a:lstStyle/>
            <a:p>
              <a:r>
                <a:rPr lang="en-US" sz="2000" dirty="0" smtClean="0">
                  <a:solidFill>
                    <a:schemeClr val="accent6">
                      <a:lumMod val="20000"/>
                      <a:lumOff val="80000"/>
                    </a:schemeClr>
                  </a:solidFill>
                  <a:latin typeface="+mn-lt"/>
                </a:rPr>
                <a:t>10000 years</a:t>
              </a:r>
              <a:endParaRPr lang="en-US" sz="2000" dirty="0">
                <a:solidFill>
                  <a:schemeClr val="accent6">
                    <a:lumMod val="20000"/>
                    <a:lumOff val="80000"/>
                  </a:schemeClr>
                </a:solidFill>
                <a:latin typeface="+mn-lt"/>
              </a:endParaRPr>
            </a:p>
          </p:txBody>
        </p:sp>
      </p:grpSp>
      <p:grpSp>
        <p:nvGrpSpPr>
          <p:cNvPr id="13" name="Group 82"/>
          <p:cNvGrpSpPr/>
          <p:nvPr/>
        </p:nvGrpSpPr>
        <p:grpSpPr>
          <a:xfrm>
            <a:off x="7793861" y="3819840"/>
            <a:ext cx="892943" cy="2250760"/>
            <a:chOff x="7793860" y="2864880"/>
            <a:chExt cx="892943" cy="1688070"/>
          </a:xfrm>
        </p:grpSpPr>
        <p:cxnSp>
          <p:nvCxnSpPr>
            <p:cNvPr id="76" name="Straight Arrow Connector 75"/>
            <p:cNvCxnSpPr/>
            <p:nvPr/>
          </p:nvCxnSpPr>
          <p:spPr bwMode="auto">
            <a:xfrm>
              <a:off x="7903398" y="2872025"/>
              <a:ext cx="0" cy="1680924"/>
            </a:xfrm>
            <a:prstGeom prst="straightConnector1">
              <a:avLst/>
            </a:prstGeom>
            <a:noFill/>
            <a:ln w="38100" cap="flat" cmpd="sng" algn="ctr">
              <a:solidFill>
                <a:srgbClr val="FFFF00"/>
              </a:solidFill>
              <a:prstDash val="solid"/>
              <a:round/>
              <a:headEnd type="arrow" w="med" len="med"/>
              <a:tailEnd type="arrow"/>
            </a:ln>
            <a:effectLst/>
          </p:spPr>
        </p:cxnSp>
        <p:cxnSp>
          <p:nvCxnSpPr>
            <p:cNvPr id="78" name="Straight Connector 77"/>
            <p:cNvCxnSpPr/>
            <p:nvPr/>
          </p:nvCxnSpPr>
          <p:spPr bwMode="auto">
            <a:xfrm rot="5400000">
              <a:off x="7915304" y="2743436"/>
              <a:ext cx="0" cy="242887"/>
            </a:xfrm>
            <a:prstGeom prst="line">
              <a:avLst/>
            </a:prstGeom>
            <a:noFill/>
            <a:ln w="19050" cap="flat" cmpd="sng" algn="ctr">
              <a:solidFill>
                <a:srgbClr val="FFFF00"/>
              </a:solidFill>
              <a:prstDash val="solid"/>
              <a:round/>
              <a:headEnd type="none" w="med" len="med"/>
              <a:tailEnd type="none" w="med" len="med"/>
            </a:ln>
            <a:effectLst/>
          </p:spPr>
        </p:cxnSp>
        <p:cxnSp>
          <p:nvCxnSpPr>
            <p:cNvPr id="79" name="Straight Connector 78"/>
            <p:cNvCxnSpPr/>
            <p:nvPr/>
          </p:nvCxnSpPr>
          <p:spPr bwMode="auto">
            <a:xfrm rot="5400000">
              <a:off x="7915304" y="4431506"/>
              <a:ext cx="0" cy="242887"/>
            </a:xfrm>
            <a:prstGeom prst="line">
              <a:avLst/>
            </a:prstGeom>
            <a:noFill/>
            <a:ln w="19050" cap="flat" cmpd="sng" algn="ctr">
              <a:solidFill>
                <a:srgbClr val="FFFF00"/>
              </a:solidFill>
              <a:prstDash val="solid"/>
              <a:round/>
              <a:headEnd type="none" w="med" len="med"/>
              <a:tailEnd type="none" w="med" len="med"/>
            </a:ln>
            <a:effectLst/>
          </p:spPr>
        </p:cxnSp>
        <p:sp>
          <p:nvSpPr>
            <p:cNvPr id="80" name="TextBox 79"/>
            <p:cNvSpPr txBox="1"/>
            <p:nvPr/>
          </p:nvSpPr>
          <p:spPr>
            <a:xfrm>
              <a:off x="7848603" y="3311664"/>
              <a:ext cx="838200" cy="530915"/>
            </a:xfrm>
            <a:prstGeom prst="rect">
              <a:avLst/>
            </a:prstGeom>
            <a:noFill/>
          </p:spPr>
          <p:txBody>
            <a:bodyPr wrap="square" rtlCol="0">
              <a:spAutoFit/>
            </a:bodyPr>
            <a:lstStyle/>
            <a:p>
              <a:r>
                <a:rPr lang="en-US" sz="2000" dirty="0" smtClean="0">
                  <a:solidFill>
                    <a:srgbClr val="FFFF00"/>
                  </a:solidFill>
                  <a:latin typeface="+mn-lt"/>
                </a:rPr>
                <a:t>500 years</a:t>
              </a:r>
              <a:endParaRPr lang="en-US" sz="2000" dirty="0">
                <a:solidFill>
                  <a:srgbClr val="FFFF00"/>
                </a:solidFill>
                <a:latin typeface="+mn-lt"/>
              </a:endParaRPr>
            </a:p>
          </p:txBody>
        </p:sp>
      </p:grpSp>
    </p:spTree>
  </p:cSld>
  <p:clrMapOvr>
    <a:masterClrMapping/>
  </p:clrMapOvr>
  <p:transition advTm="2285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400"/>
                                  </p:stCondLst>
                                  <p:childTnLst>
                                    <p:set>
                                      <p:cBhvr>
                                        <p:cTn id="8" dur="1" fill="hold">
                                          <p:stCondLst>
                                            <p:cond delay="0"/>
                                          </p:stCondLst>
                                        </p:cTn>
                                        <p:tgtEl>
                                          <p:spTgt spid="7"/>
                                        </p:tgtEl>
                                        <p:attrNameLst>
                                          <p:attrName>style.visibility</p:attrName>
                                        </p:attrNameLst>
                                      </p:cBhvr>
                                      <p:to>
                                        <p:strVal val="visible"/>
                                      </p:to>
                                    </p:set>
                                  </p:childTnLst>
                                </p:cTn>
                              </p:par>
                            </p:childTnLst>
                          </p:cTn>
                        </p:par>
                        <p:par>
                          <p:cTn id="9" fill="hold">
                            <p:stCondLst>
                              <p:cond delay="400"/>
                            </p:stCondLst>
                            <p:childTnLst>
                              <p:par>
                                <p:cTn id="10" presetID="1" presetClass="entr" presetSubtype="0" fill="hold" nodeType="afterEffect">
                                  <p:stCondLst>
                                    <p:cond delay="40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Y-evidence calculation approaches</a:t>
            </a:r>
            <a:endParaRPr lang="en-US" dirty="0"/>
          </a:p>
        </p:txBody>
      </p:sp>
      <p:grpSp>
        <p:nvGrpSpPr>
          <p:cNvPr id="17" name="Group 16"/>
          <p:cNvGrpSpPr/>
          <p:nvPr/>
        </p:nvGrpSpPr>
        <p:grpSpPr>
          <a:xfrm>
            <a:off x="1143000" y="1219200"/>
            <a:ext cx="1905000" cy="1905000"/>
            <a:chOff x="1143000" y="1219200"/>
            <a:chExt cx="1905000" cy="1905000"/>
          </a:xfrm>
        </p:grpSpPr>
        <p:sp>
          <p:nvSpPr>
            <p:cNvPr id="5" name="Oval 4"/>
            <p:cNvSpPr/>
            <p:nvPr/>
          </p:nvSpPr>
          <p:spPr>
            <a:xfrm>
              <a:off x="1143000" y="1219200"/>
              <a:ext cx="1905000" cy="1905000"/>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54369" y="1651337"/>
              <a:ext cx="1717431" cy="769441"/>
            </a:xfrm>
            <a:prstGeom prst="rect">
              <a:avLst/>
            </a:prstGeom>
            <a:noFill/>
          </p:spPr>
          <p:txBody>
            <a:bodyPr wrap="square" rtlCol="0">
              <a:spAutoFit/>
            </a:bodyPr>
            <a:lstStyle/>
            <a:p>
              <a:pPr algn="ctr"/>
              <a:r>
                <a:rPr lang="en-US" sz="2000" dirty="0" smtClean="0"/>
                <a:t>population </a:t>
              </a:r>
              <a:r>
                <a:rPr lang="en-US" sz="2400" dirty="0" smtClean="0"/>
                <a:t>sample data</a:t>
              </a:r>
              <a:endParaRPr lang="en-US" sz="2000" dirty="0"/>
            </a:p>
          </p:txBody>
        </p:sp>
      </p:grpSp>
      <p:grpSp>
        <p:nvGrpSpPr>
          <p:cNvPr id="19" name="Group 18"/>
          <p:cNvGrpSpPr/>
          <p:nvPr/>
        </p:nvGrpSpPr>
        <p:grpSpPr>
          <a:xfrm>
            <a:off x="3352800" y="3733800"/>
            <a:ext cx="1905000" cy="1905000"/>
            <a:chOff x="3352800" y="3733800"/>
            <a:chExt cx="1905000" cy="1905000"/>
          </a:xfrm>
        </p:grpSpPr>
        <p:sp>
          <p:nvSpPr>
            <p:cNvPr id="14" name="Oval 13"/>
            <p:cNvSpPr/>
            <p:nvPr/>
          </p:nvSpPr>
          <p:spPr>
            <a:xfrm>
              <a:off x="3352800" y="3733800"/>
              <a:ext cx="1905000" cy="190500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516923" y="4108938"/>
              <a:ext cx="1676400" cy="1077218"/>
            </a:xfrm>
            <a:prstGeom prst="rect">
              <a:avLst/>
            </a:prstGeom>
            <a:noFill/>
          </p:spPr>
          <p:txBody>
            <a:bodyPr wrap="square" rtlCol="0">
              <a:spAutoFit/>
            </a:bodyPr>
            <a:lstStyle/>
            <a:p>
              <a:pPr algn="ctr"/>
              <a:r>
                <a:rPr lang="en-US" sz="2000" dirty="0" smtClean="0"/>
                <a:t>Give up; surrender;</a:t>
              </a:r>
            </a:p>
            <a:p>
              <a:pPr algn="ctr"/>
              <a:r>
                <a:rPr lang="en-US" sz="2000" dirty="0" smtClean="0"/>
                <a:t>do </a:t>
              </a:r>
              <a:r>
                <a:rPr lang="en-US" sz="2400" dirty="0" smtClean="0"/>
                <a:t>nothing</a:t>
              </a:r>
              <a:endParaRPr lang="en-US" sz="2000" dirty="0"/>
            </a:p>
          </p:txBody>
        </p:sp>
      </p:grpSp>
      <p:grpSp>
        <p:nvGrpSpPr>
          <p:cNvPr id="18" name="Group 17"/>
          <p:cNvGrpSpPr/>
          <p:nvPr/>
        </p:nvGrpSpPr>
        <p:grpSpPr>
          <a:xfrm>
            <a:off x="6172200" y="1219200"/>
            <a:ext cx="1905000" cy="1905000"/>
            <a:chOff x="5715000" y="1219200"/>
            <a:chExt cx="1905000" cy="1905000"/>
          </a:xfrm>
        </p:grpSpPr>
        <p:sp>
          <p:nvSpPr>
            <p:cNvPr id="12" name="Oval 11"/>
            <p:cNvSpPr/>
            <p:nvPr/>
          </p:nvSpPr>
          <p:spPr>
            <a:xfrm>
              <a:off x="5715000" y="1219200"/>
              <a:ext cx="1905000" cy="19050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788269" y="1600200"/>
              <a:ext cx="1717431" cy="1077218"/>
            </a:xfrm>
            <a:prstGeom prst="rect">
              <a:avLst/>
            </a:prstGeom>
            <a:noFill/>
          </p:spPr>
          <p:txBody>
            <a:bodyPr wrap="square" rtlCol="0">
              <a:spAutoFit/>
            </a:bodyPr>
            <a:lstStyle/>
            <a:p>
              <a:pPr algn="ctr"/>
              <a:r>
                <a:rPr lang="en-US" sz="2000" dirty="0" smtClean="0"/>
                <a:t>Population parameters from </a:t>
              </a:r>
              <a:r>
                <a:rPr lang="en-US" sz="2400" dirty="0" smtClean="0"/>
                <a:t>Theory</a:t>
              </a:r>
              <a:endParaRPr lang="en-US" sz="2000" dirty="0"/>
            </a:p>
          </p:txBody>
        </p:sp>
      </p:grpSp>
      <p:sp>
        <p:nvSpPr>
          <p:cNvPr id="16" name="Oval 15"/>
          <p:cNvSpPr/>
          <p:nvPr/>
        </p:nvSpPr>
        <p:spPr>
          <a:xfrm>
            <a:off x="3200400" y="1676400"/>
            <a:ext cx="990600" cy="990600"/>
          </a:xfrm>
          <a:prstGeom prst="ellipse">
            <a:avLst/>
          </a:prstGeom>
          <a:solidFill>
            <a:schemeClr val="accent5">
              <a:lumMod val="20000"/>
              <a:lumOff val="80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itchFamily="18" charset="0"/>
                <a:cs typeface="Times New Roman" pitchFamily="18" charset="0"/>
              </a:rPr>
              <a:t>me</a:t>
            </a:r>
            <a:endParaRPr lang="en-US" sz="2800" dirty="0">
              <a:solidFill>
                <a:srgbClr val="FF0000"/>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0"/>
                            </p:stCondLst>
                            <p:childTnLst>
                              <p:par>
                                <p:cTn id="20" presetID="0" presetClass="path" presetSubtype="0" accel="50000" decel="50000" fill="hold" grpId="1" nodeType="afterEffect">
                                  <p:stCondLst>
                                    <p:cond delay="1500"/>
                                  </p:stCondLst>
                                  <p:childTnLst>
                                    <p:animMotion origin="layout" path="M 3.33333E-6 3.33333E-6 C 0.02222 0.0199 0.1033 0.10787 0.13298 0.11921 C 0.16267 0.13055 0.16857 0.0787 0.17795 0.06805 " pathEditMode="relative" rAng="0" ptsTypes="aaa">
                                      <p:cBhvr>
                                        <p:cTn id="21" dur="3000" fill="hold"/>
                                        <p:tgtEl>
                                          <p:spTgt spid="16"/>
                                        </p:tgtEl>
                                        <p:attrNameLst>
                                          <p:attrName>ppt_x</p:attrName>
                                          <p:attrName>ppt_y</p:attrName>
                                        </p:attrNameLst>
                                      </p:cBhvr>
                                      <p:rCtr x="89" y="6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413698" name="Rectangle 2"/>
          <p:cNvSpPr>
            <a:spLocks noGrp="1" noChangeArrowheads="1"/>
          </p:cNvSpPr>
          <p:nvPr>
            <p:ph type="title"/>
          </p:nvPr>
        </p:nvSpPr>
        <p:spPr>
          <a:xfrm>
            <a:off x="457200" y="151068"/>
            <a:ext cx="8229600" cy="1143000"/>
          </a:xfrm>
          <a:solidFill>
            <a:srgbClr val="64AADC"/>
          </a:solidFill>
        </p:spPr>
        <p:txBody>
          <a:bodyPr/>
          <a:lstStyle/>
          <a:p>
            <a:r>
              <a:rPr lang="en-US" dirty="0" smtClean="0">
                <a:latin typeface="Times New Roman" pitchFamily="18" charset="0"/>
                <a:cs typeface="Times New Roman" pitchFamily="18" charset="0"/>
              </a:rPr>
              <a:t>Evolution of the </a:t>
            </a:r>
            <a:r>
              <a:rPr lang="en-US" dirty="0" err="1" smtClean="0">
                <a:latin typeface="Times New Roman" pitchFamily="18" charset="0"/>
                <a:cs typeface="Times New Roman" pitchFamily="18" charset="0"/>
              </a:rPr>
              <a:t>Yfiler</a:t>
            </a:r>
            <a:r>
              <a:rPr lang="en-US" dirty="0" smtClean="0">
                <a:latin typeface="Times New Roman" pitchFamily="18" charset="0"/>
                <a:cs typeface="Times New Roman" pitchFamily="18" charset="0"/>
              </a:rPr>
              <a:t> lineages</a:t>
            </a:r>
            <a:endParaRPr lang="en-US" dirty="0">
              <a:latin typeface="Times New Roman" pitchFamily="18" charset="0"/>
              <a:cs typeface="Times New Roman" pitchFamily="18" charset="0"/>
            </a:endParaRPr>
          </a:p>
        </p:txBody>
      </p:sp>
      <p:sp>
        <p:nvSpPr>
          <p:cNvPr id="413740" name="Freeform 44"/>
          <p:cNvSpPr>
            <a:spLocks/>
          </p:cNvSpPr>
          <p:nvPr/>
        </p:nvSpPr>
        <p:spPr bwMode="auto">
          <a:xfrm>
            <a:off x="4635500" y="3022255"/>
            <a:ext cx="1892300" cy="127000"/>
          </a:xfrm>
          <a:custGeom>
            <a:avLst/>
            <a:gdLst/>
            <a:ahLst/>
            <a:cxnLst>
              <a:cxn ang="0">
                <a:pos x="0" y="80"/>
              </a:cxn>
              <a:cxn ang="0">
                <a:pos x="396" y="0"/>
              </a:cxn>
              <a:cxn ang="0">
                <a:pos x="808" y="80"/>
              </a:cxn>
              <a:cxn ang="0">
                <a:pos x="1192" y="24"/>
              </a:cxn>
            </a:cxnLst>
            <a:rect l="0" t="0" r="r" b="b"/>
            <a:pathLst>
              <a:path w="1192" h="80">
                <a:moveTo>
                  <a:pt x="0" y="80"/>
                </a:moveTo>
                <a:lnTo>
                  <a:pt x="396" y="0"/>
                </a:lnTo>
                <a:lnTo>
                  <a:pt x="808" y="80"/>
                </a:lnTo>
                <a:lnTo>
                  <a:pt x="1192" y="24"/>
                </a:lnTo>
              </a:path>
            </a:pathLst>
          </a:custGeom>
          <a:noFill/>
          <a:ln w="57150" cap="flat" cmpd="sng">
            <a:solidFill>
              <a:schemeClr val="accent6">
                <a:lumMod val="75000"/>
              </a:schemeClr>
            </a:solidFill>
            <a:prstDash val="solid"/>
            <a:round/>
            <a:headEnd/>
            <a:tailEnd/>
          </a:ln>
          <a:effectLst/>
        </p:spPr>
        <p:txBody>
          <a:bodyPr lIns="92075" tIns="46038" rIns="92075" bIns="46038" anchor="b"/>
          <a:lstStyle/>
          <a:p>
            <a:endParaRPr lang="en-US"/>
          </a:p>
        </p:txBody>
      </p:sp>
      <p:sp>
        <p:nvSpPr>
          <p:cNvPr id="413746" name="Line 50"/>
          <p:cNvSpPr>
            <a:spLocks noChangeShapeType="1"/>
          </p:cNvSpPr>
          <p:nvPr/>
        </p:nvSpPr>
        <p:spPr bwMode="auto">
          <a:xfrm>
            <a:off x="6521450" y="3066705"/>
            <a:ext cx="546100" cy="139700"/>
          </a:xfrm>
          <a:prstGeom prst="line">
            <a:avLst/>
          </a:prstGeom>
          <a:noFill/>
          <a:ln w="57150">
            <a:solidFill>
              <a:srgbClr val="FFFF00"/>
            </a:solidFill>
            <a:round/>
            <a:headEnd/>
            <a:tailEnd/>
          </a:ln>
          <a:effectLst/>
        </p:spPr>
        <p:txBody>
          <a:bodyPr lIns="92075" tIns="46038" rIns="92075" bIns="46038" anchor="b"/>
          <a:lstStyle/>
          <a:p>
            <a:endParaRPr lang="en-US"/>
          </a:p>
        </p:txBody>
      </p:sp>
      <p:grpSp>
        <p:nvGrpSpPr>
          <p:cNvPr id="2" name="Group 68"/>
          <p:cNvGrpSpPr>
            <a:grpSpLocks/>
          </p:cNvGrpSpPr>
          <p:nvPr/>
        </p:nvGrpSpPr>
        <p:grpSpPr bwMode="auto">
          <a:xfrm>
            <a:off x="3362325" y="2071341"/>
            <a:ext cx="3819525" cy="628651"/>
            <a:chOff x="2118" y="1557"/>
            <a:chExt cx="2406" cy="396"/>
          </a:xfrm>
        </p:grpSpPr>
        <p:grpSp>
          <p:nvGrpSpPr>
            <p:cNvPr id="3" name="Group 65"/>
            <p:cNvGrpSpPr>
              <a:grpSpLocks/>
            </p:cNvGrpSpPr>
            <p:nvPr/>
          </p:nvGrpSpPr>
          <p:grpSpPr bwMode="auto">
            <a:xfrm>
              <a:off x="2118" y="1557"/>
              <a:ext cx="2406" cy="396"/>
              <a:chOff x="2118" y="1557"/>
              <a:chExt cx="2406" cy="396"/>
            </a:xfrm>
          </p:grpSpPr>
          <p:sp>
            <p:nvSpPr>
              <p:cNvPr id="413736" name="Freeform 40"/>
              <p:cNvSpPr>
                <a:spLocks/>
              </p:cNvSpPr>
              <p:nvPr/>
            </p:nvSpPr>
            <p:spPr bwMode="auto">
              <a:xfrm>
                <a:off x="2118" y="1557"/>
                <a:ext cx="1110" cy="135"/>
              </a:xfrm>
              <a:custGeom>
                <a:avLst/>
                <a:gdLst/>
                <a:ahLst/>
                <a:cxnLst>
                  <a:cxn ang="0">
                    <a:pos x="0" y="135"/>
                  </a:cxn>
                  <a:cxn ang="0">
                    <a:pos x="384" y="15"/>
                  </a:cxn>
                  <a:cxn ang="0">
                    <a:pos x="777" y="126"/>
                  </a:cxn>
                  <a:cxn ang="0">
                    <a:pos x="1110" y="0"/>
                  </a:cxn>
                </a:cxnLst>
                <a:rect l="0" t="0" r="r" b="b"/>
                <a:pathLst>
                  <a:path w="1110" h="135">
                    <a:moveTo>
                      <a:pt x="0" y="135"/>
                    </a:moveTo>
                    <a:lnTo>
                      <a:pt x="384" y="15"/>
                    </a:lnTo>
                    <a:lnTo>
                      <a:pt x="777" y="126"/>
                    </a:lnTo>
                    <a:lnTo>
                      <a:pt x="1110" y="0"/>
                    </a:lnTo>
                  </a:path>
                </a:pathLst>
              </a:custGeom>
              <a:noFill/>
              <a:ln w="57150" cap="flat" cmpd="sng">
                <a:solidFill>
                  <a:srgbClr val="C00000"/>
                </a:solidFill>
                <a:prstDash val="solid"/>
                <a:round/>
                <a:headEnd/>
                <a:tailEnd/>
              </a:ln>
              <a:effectLst/>
            </p:spPr>
            <p:txBody>
              <a:bodyPr lIns="92075" tIns="46038" rIns="92075" bIns="46038" anchor="b"/>
              <a:lstStyle/>
              <a:p>
                <a:endParaRPr lang="en-US"/>
              </a:p>
            </p:txBody>
          </p:sp>
          <p:sp>
            <p:nvSpPr>
              <p:cNvPr id="413737" name="Freeform 41"/>
              <p:cNvSpPr>
                <a:spLocks/>
              </p:cNvSpPr>
              <p:nvPr/>
            </p:nvSpPr>
            <p:spPr bwMode="auto">
              <a:xfrm>
                <a:off x="2889" y="1647"/>
                <a:ext cx="969" cy="66"/>
              </a:xfrm>
              <a:custGeom>
                <a:avLst/>
                <a:gdLst/>
                <a:ahLst/>
                <a:cxnLst>
                  <a:cxn ang="0">
                    <a:pos x="0" y="36"/>
                  </a:cxn>
                  <a:cxn ang="0">
                    <a:pos x="360" y="66"/>
                  </a:cxn>
                  <a:cxn ang="0">
                    <a:pos x="639" y="0"/>
                  </a:cxn>
                  <a:cxn ang="0">
                    <a:pos x="969" y="66"/>
                  </a:cxn>
                </a:cxnLst>
                <a:rect l="0" t="0" r="r" b="b"/>
                <a:pathLst>
                  <a:path w="969" h="66">
                    <a:moveTo>
                      <a:pt x="0" y="36"/>
                    </a:moveTo>
                    <a:lnTo>
                      <a:pt x="360" y="66"/>
                    </a:lnTo>
                    <a:lnTo>
                      <a:pt x="639" y="0"/>
                    </a:lnTo>
                    <a:lnTo>
                      <a:pt x="969" y="66"/>
                    </a:lnTo>
                  </a:path>
                </a:pathLst>
              </a:custGeom>
              <a:noFill/>
              <a:ln w="57150" cap="flat" cmpd="sng">
                <a:solidFill>
                  <a:srgbClr val="C00000"/>
                </a:solidFill>
                <a:prstDash val="solid"/>
                <a:round/>
                <a:headEnd/>
                <a:tailEnd/>
              </a:ln>
              <a:effectLst/>
            </p:spPr>
            <p:txBody>
              <a:bodyPr lIns="92075" tIns="46038" rIns="92075" bIns="46038" anchor="b"/>
              <a:lstStyle/>
              <a:p>
                <a:endParaRPr lang="en-US"/>
              </a:p>
            </p:txBody>
          </p:sp>
          <p:sp>
            <p:nvSpPr>
              <p:cNvPr id="413738" name="Freeform 42"/>
              <p:cNvSpPr>
                <a:spLocks/>
              </p:cNvSpPr>
              <p:nvPr/>
            </p:nvSpPr>
            <p:spPr bwMode="auto">
              <a:xfrm>
                <a:off x="3258" y="1707"/>
                <a:ext cx="1266" cy="246"/>
              </a:xfrm>
              <a:custGeom>
                <a:avLst/>
                <a:gdLst/>
                <a:ahLst/>
                <a:cxnLst>
                  <a:cxn ang="0">
                    <a:pos x="0" y="0"/>
                  </a:cxn>
                  <a:cxn ang="0">
                    <a:pos x="282" y="132"/>
                  </a:cxn>
                  <a:cxn ang="0">
                    <a:pos x="639" y="192"/>
                  </a:cxn>
                  <a:cxn ang="0">
                    <a:pos x="939" y="246"/>
                  </a:cxn>
                  <a:cxn ang="0">
                    <a:pos x="1266" y="234"/>
                  </a:cxn>
                </a:cxnLst>
                <a:rect l="0" t="0" r="r" b="b"/>
                <a:pathLst>
                  <a:path w="1266" h="246">
                    <a:moveTo>
                      <a:pt x="0" y="0"/>
                    </a:moveTo>
                    <a:lnTo>
                      <a:pt x="282" y="132"/>
                    </a:lnTo>
                    <a:lnTo>
                      <a:pt x="639" y="192"/>
                    </a:lnTo>
                    <a:lnTo>
                      <a:pt x="939" y="246"/>
                    </a:lnTo>
                    <a:lnTo>
                      <a:pt x="1266" y="234"/>
                    </a:lnTo>
                  </a:path>
                </a:pathLst>
              </a:custGeom>
              <a:noFill/>
              <a:ln w="57150" cap="flat" cmpd="sng">
                <a:solidFill>
                  <a:srgbClr val="C00000"/>
                </a:solidFill>
                <a:prstDash val="solid"/>
                <a:round/>
                <a:headEnd/>
                <a:tailEnd/>
              </a:ln>
              <a:effectLst/>
            </p:spPr>
            <p:txBody>
              <a:bodyPr lIns="92075" tIns="46038" rIns="92075" bIns="46038" anchor="b"/>
              <a:lstStyle/>
              <a:p>
                <a:endParaRPr lang="en-US"/>
              </a:p>
            </p:txBody>
          </p:sp>
        </p:grpSp>
        <p:sp>
          <p:nvSpPr>
            <p:cNvPr id="413747" name="Line 51"/>
            <p:cNvSpPr>
              <a:spLocks noChangeShapeType="1"/>
            </p:cNvSpPr>
            <p:nvPr/>
          </p:nvSpPr>
          <p:spPr bwMode="auto">
            <a:xfrm>
              <a:off x="2504" y="1572"/>
              <a:ext cx="408" cy="276"/>
            </a:xfrm>
            <a:prstGeom prst="line">
              <a:avLst/>
            </a:prstGeom>
            <a:noFill/>
            <a:ln w="57150">
              <a:solidFill>
                <a:srgbClr val="C00000"/>
              </a:solidFill>
              <a:round/>
              <a:headEnd/>
              <a:tailEnd/>
            </a:ln>
            <a:effectLst/>
          </p:spPr>
          <p:txBody>
            <a:bodyPr lIns="92075" tIns="46038" rIns="92075" bIns="46038" anchor="b"/>
            <a:lstStyle/>
            <a:p>
              <a:endParaRPr lang="en-US"/>
            </a:p>
          </p:txBody>
        </p:sp>
      </p:grpSp>
      <p:sp>
        <p:nvSpPr>
          <p:cNvPr id="413748" name="Oval 52"/>
          <p:cNvSpPr>
            <a:spLocks noChangeArrowheads="1"/>
          </p:cNvSpPr>
          <p:nvPr/>
        </p:nvSpPr>
        <p:spPr bwMode="auto">
          <a:xfrm>
            <a:off x="1767291" y="2440488"/>
            <a:ext cx="298450" cy="298451"/>
          </a:xfrm>
          <a:prstGeom prst="ellipse">
            <a:avLst/>
          </a:prstGeom>
          <a:noFill/>
          <a:ln w="38100">
            <a:solidFill>
              <a:schemeClr val="tx1"/>
            </a:solidFill>
            <a:round/>
            <a:headEnd/>
            <a:tailEnd/>
          </a:ln>
          <a:effectLst/>
        </p:spPr>
        <p:txBody>
          <a:bodyPr wrap="none" lIns="92075" tIns="46038" rIns="92075" bIns="46038" anchor="ctr"/>
          <a:lstStyle/>
          <a:p>
            <a:endParaRPr lang="en-US"/>
          </a:p>
        </p:txBody>
      </p:sp>
      <p:sp>
        <p:nvSpPr>
          <p:cNvPr id="413749" name="Line 53"/>
          <p:cNvSpPr>
            <a:spLocks noChangeShapeType="1"/>
          </p:cNvSpPr>
          <p:nvPr/>
        </p:nvSpPr>
        <p:spPr bwMode="auto">
          <a:xfrm flipV="1">
            <a:off x="1995891" y="2262687"/>
            <a:ext cx="254000" cy="241301"/>
          </a:xfrm>
          <a:prstGeom prst="line">
            <a:avLst/>
          </a:prstGeom>
          <a:noFill/>
          <a:ln w="38100">
            <a:solidFill>
              <a:schemeClr val="tx1"/>
            </a:solidFill>
            <a:round/>
            <a:headEnd/>
            <a:tailEnd type="triangle" w="med" len="med"/>
          </a:ln>
          <a:effectLst/>
        </p:spPr>
        <p:txBody>
          <a:bodyPr lIns="92075" tIns="46038" rIns="92075" bIns="46038" anchor="b"/>
          <a:lstStyle/>
          <a:p>
            <a:endParaRPr lang="en-US"/>
          </a:p>
        </p:txBody>
      </p:sp>
      <p:sp>
        <p:nvSpPr>
          <p:cNvPr id="413750" name="Text Box 54"/>
          <p:cNvSpPr txBox="1">
            <a:spLocks noChangeArrowheads="1"/>
          </p:cNvSpPr>
          <p:nvPr/>
        </p:nvSpPr>
        <p:spPr bwMode="auto">
          <a:xfrm>
            <a:off x="335756" y="2832600"/>
            <a:ext cx="2100263" cy="831853"/>
          </a:xfrm>
          <a:prstGeom prst="rect">
            <a:avLst/>
          </a:prstGeom>
          <a:solidFill>
            <a:srgbClr val="64AADC"/>
          </a:solidFill>
          <a:ln w="9525">
            <a:noFill/>
            <a:miter lim="800000"/>
            <a:headEnd/>
            <a:tailEnd/>
          </a:ln>
          <a:effectLst/>
        </p:spPr>
        <p:txBody>
          <a:bodyPr wrap="square" lIns="92075" tIns="46038" rIns="92075" bIns="46038" anchor="b">
            <a:spAutoFit/>
          </a:bodyPr>
          <a:lstStyle/>
          <a:p>
            <a:r>
              <a:rPr lang="en-US" sz="2400" dirty="0" smtClean="0">
                <a:latin typeface="Times New Roman" pitchFamily="18" charset="0"/>
                <a:cs typeface="Times New Roman" pitchFamily="18" charset="0"/>
              </a:rPr>
              <a:t>Y-chromosome A</a:t>
            </a:r>
            <a:r>
              <a:rPr lang="en-US" sz="2400" dirty="0" smtClean="0">
                <a:solidFill>
                  <a:schemeClr val="tx1"/>
                </a:solidFill>
                <a:latin typeface="Times New Roman" pitchFamily="18" charset="0"/>
                <a:cs typeface="Times New Roman" pitchFamily="18" charset="0"/>
              </a:rPr>
              <a:t>dam</a:t>
            </a:r>
            <a:r>
              <a:rPr lang="en-US" sz="2000" dirty="0" smtClean="0">
                <a:solidFill>
                  <a:schemeClr val="tx1"/>
                </a:solidFill>
                <a:latin typeface="Times New Roman" pitchFamily="18" charset="0"/>
                <a:cs typeface="Times New Roman" pitchFamily="18" charset="0"/>
              </a:rPr>
              <a:t>”</a:t>
            </a:r>
            <a:endParaRPr lang="en-US" dirty="0">
              <a:solidFill>
                <a:schemeClr val="tx1"/>
              </a:solidFill>
              <a:latin typeface="Times New Roman" pitchFamily="18" charset="0"/>
              <a:cs typeface="Times New Roman" pitchFamily="18" charset="0"/>
            </a:endParaRPr>
          </a:p>
        </p:txBody>
      </p:sp>
      <p:grpSp>
        <p:nvGrpSpPr>
          <p:cNvPr id="4" name="Group 66"/>
          <p:cNvGrpSpPr>
            <a:grpSpLocks/>
          </p:cNvGrpSpPr>
          <p:nvPr/>
        </p:nvGrpSpPr>
        <p:grpSpPr bwMode="auto">
          <a:xfrm>
            <a:off x="2844798" y="1374424"/>
            <a:ext cx="1460500" cy="873123"/>
            <a:chOff x="1792" y="1118"/>
            <a:chExt cx="920" cy="550"/>
          </a:xfrm>
        </p:grpSpPr>
        <p:sp>
          <p:nvSpPr>
            <p:cNvPr id="413751" name="Text Box 55"/>
            <p:cNvSpPr txBox="1">
              <a:spLocks noChangeArrowheads="1"/>
            </p:cNvSpPr>
            <p:nvPr/>
          </p:nvSpPr>
          <p:spPr bwMode="auto">
            <a:xfrm>
              <a:off x="1792" y="1118"/>
              <a:ext cx="920" cy="330"/>
            </a:xfrm>
            <a:prstGeom prst="rect">
              <a:avLst/>
            </a:prstGeom>
            <a:solidFill>
              <a:srgbClr val="64AADC"/>
            </a:solidFill>
            <a:ln w="9525">
              <a:noFill/>
              <a:miter lim="800000"/>
              <a:headEnd/>
              <a:tailEnd w="lg" len="lg"/>
            </a:ln>
            <a:effectLst/>
          </p:spPr>
          <p:txBody>
            <a:bodyPr wrap="none" lIns="92075" tIns="46038" rIns="92075" bIns="46038" anchor="b">
              <a:spAutoFit/>
            </a:bodyPr>
            <a:lstStyle/>
            <a:p>
              <a:r>
                <a:rPr lang="en-US" sz="2800" dirty="0">
                  <a:solidFill>
                    <a:schemeClr val="tx1"/>
                  </a:solidFill>
                  <a:latin typeface="Times New Roman" pitchFamily="18" charset="0"/>
                  <a:cs typeface="Times New Roman" pitchFamily="18" charset="0"/>
                </a:rPr>
                <a:t>muta</a:t>
              </a:r>
              <a:r>
                <a:rPr lang="en-US" sz="2800" dirty="0">
                  <a:solidFill>
                    <a:srgbClr val="C00000"/>
                  </a:solidFill>
                  <a:latin typeface="Times New Roman" pitchFamily="18" charset="0"/>
                  <a:cs typeface="Times New Roman" pitchFamily="18" charset="0"/>
                </a:rPr>
                <a:t>tion</a:t>
              </a:r>
            </a:p>
          </p:txBody>
        </p:sp>
        <p:sp>
          <p:nvSpPr>
            <p:cNvPr id="413752" name="Freeform 56"/>
            <p:cNvSpPr>
              <a:spLocks/>
            </p:cNvSpPr>
            <p:nvPr/>
          </p:nvSpPr>
          <p:spPr bwMode="auto">
            <a:xfrm>
              <a:off x="1974" y="1412"/>
              <a:ext cx="193" cy="256"/>
            </a:xfrm>
            <a:custGeom>
              <a:avLst/>
              <a:gdLst/>
              <a:ahLst/>
              <a:cxnLst>
                <a:cxn ang="0">
                  <a:pos x="193" y="0"/>
                </a:cxn>
                <a:cxn ang="0">
                  <a:pos x="138" y="256"/>
                </a:cxn>
              </a:cxnLst>
              <a:rect l="0" t="0" r="r" b="b"/>
              <a:pathLst>
                <a:path w="193" h="256">
                  <a:moveTo>
                    <a:pt x="193" y="0"/>
                  </a:moveTo>
                  <a:cubicBezTo>
                    <a:pt x="153" y="94"/>
                    <a:pt x="0" y="40"/>
                    <a:pt x="138" y="256"/>
                  </a:cubicBezTo>
                </a:path>
              </a:pathLst>
            </a:custGeom>
            <a:noFill/>
            <a:ln w="28575" cap="flat" cmpd="sng">
              <a:noFill/>
              <a:prstDash val="solid"/>
              <a:round/>
              <a:headEnd type="none" w="med" len="med"/>
              <a:tailEnd type="triangle" w="lg" len="lg"/>
            </a:ln>
            <a:effectLst/>
          </p:spPr>
          <p:txBody>
            <a:bodyPr lIns="92075" tIns="46038" rIns="92075" bIns="46038" anchor="b"/>
            <a:lstStyle/>
            <a:p>
              <a:endParaRPr lang="en-US"/>
            </a:p>
          </p:txBody>
        </p:sp>
      </p:grpSp>
      <p:grpSp>
        <p:nvGrpSpPr>
          <p:cNvPr id="5" name="Group 38"/>
          <p:cNvGrpSpPr/>
          <p:nvPr/>
        </p:nvGrpSpPr>
        <p:grpSpPr>
          <a:xfrm>
            <a:off x="3635377" y="1807818"/>
            <a:ext cx="3082925" cy="1131887"/>
            <a:chOff x="3635377" y="1807818"/>
            <a:chExt cx="3082925" cy="1131887"/>
          </a:xfrm>
        </p:grpSpPr>
        <p:sp>
          <p:nvSpPr>
            <p:cNvPr id="413739" name="Freeform 43"/>
            <p:cNvSpPr>
              <a:spLocks/>
            </p:cNvSpPr>
            <p:nvPr/>
          </p:nvSpPr>
          <p:spPr bwMode="auto">
            <a:xfrm>
              <a:off x="4616452" y="2533305"/>
              <a:ext cx="2101850" cy="406400"/>
            </a:xfrm>
            <a:custGeom>
              <a:avLst/>
              <a:gdLst/>
              <a:ahLst/>
              <a:cxnLst>
                <a:cxn ang="0">
                  <a:pos x="0" y="0"/>
                </a:cxn>
                <a:cxn ang="0">
                  <a:pos x="384" y="68"/>
                </a:cxn>
                <a:cxn ang="0">
                  <a:pos x="644" y="152"/>
                </a:cxn>
                <a:cxn ang="0">
                  <a:pos x="980" y="164"/>
                </a:cxn>
                <a:cxn ang="0">
                  <a:pos x="1324" y="256"/>
                </a:cxn>
              </a:cxnLst>
              <a:rect l="0" t="0" r="r" b="b"/>
              <a:pathLst>
                <a:path w="1324" h="256">
                  <a:moveTo>
                    <a:pt x="0" y="0"/>
                  </a:moveTo>
                  <a:lnTo>
                    <a:pt x="384" y="68"/>
                  </a:lnTo>
                  <a:lnTo>
                    <a:pt x="644" y="152"/>
                  </a:lnTo>
                  <a:lnTo>
                    <a:pt x="980" y="164"/>
                  </a:lnTo>
                  <a:lnTo>
                    <a:pt x="1324" y="256"/>
                  </a:lnTo>
                </a:path>
              </a:pathLst>
            </a:custGeom>
            <a:noFill/>
            <a:ln w="53975" cap="flat" cmpd="sng">
              <a:solidFill>
                <a:srgbClr val="FFFF00"/>
              </a:solidFill>
              <a:prstDash val="solid"/>
              <a:round/>
              <a:headEnd/>
              <a:tailEnd w="lg" len="lg"/>
            </a:ln>
            <a:effectLst/>
          </p:spPr>
          <p:txBody>
            <a:bodyPr lIns="92075" tIns="46038" rIns="92075" bIns="46038" anchor="b"/>
            <a:lstStyle/>
            <a:p>
              <a:endParaRPr lang="en-US"/>
            </a:p>
          </p:txBody>
        </p:sp>
        <p:sp>
          <p:nvSpPr>
            <p:cNvPr id="413753" name="Freeform 57"/>
            <p:cNvSpPr>
              <a:spLocks/>
            </p:cNvSpPr>
            <p:nvPr/>
          </p:nvSpPr>
          <p:spPr bwMode="auto">
            <a:xfrm>
              <a:off x="3635377" y="1807818"/>
              <a:ext cx="955675" cy="1058862"/>
            </a:xfrm>
            <a:custGeom>
              <a:avLst/>
              <a:gdLst/>
              <a:ahLst/>
              <a:cxnLst>
                <a:cxn ang="0">
                  <a:pos x="0" y="0"/>
                </a:cxn>
                <a:cxn ang="0">
                  <a:pos x="602" y="484"/>
                </a:cxn>
              </a:cxnLst>
              <a:rect l="0" t="0" r="r" b="b"/>
              <a:pathLst>
                <a:path w="602" h="667">
                  <a:moveTo>
                    <a:pt x="0" y="0"/>
                  </a:moveTo>
                  <a:cubicBezTo>
                    <a:pt x="140" y="184"/>
                    <a:pt x="395" y="667"/>
                    <a:pt x="602" y="484"/>
                  </a:cubicBezTo>
                </a:path>
              </a:pathLst>
            </a:custGeom>
            <a:noFill/>
            <a:ln w="28575" cap="flat" cmpd="sng">
              <a:solidFill>
                <a:srgbClr val="FFFF00"/>
              </a:solidFill>
              <a:prstDash val="solid"/>
              <a:round/>
              <a:headEnd type="none" w="med" len="med"/>
              <a:tailEnd type="triangle" w="lg" len="lg"/>
            </a:ln>
            <a:effectLst/>
          </p:spPr>
          <p:txBody>
            <a:bodyPr lIns="92075" tIns="46038" rIns="92075" bIns="46038" anchor="b"/>
            <a:lstStyle/>
            <a:p>
              <a:endParaRPr lang="en-US"/>
            </a:p>
          </p:txBody>
        </p:sp>
      </p:grpSp>
      <p:grpSp>
        <p:nvGrpSpPr>
          <p:cNvPr id="6" name="Group 60"/>
          <p:cNvGrpSpPr>
            <a:grpSpLocks/>
          </p:cNvGrpSpPr>
          <p:nvPr/>
        </p:nvGrpSpPr>
        <p:grpSpPr bwMode="auto">
          <a:xfrm>
            <a:off x="6038850" y="3133377"/>
            <a:ext cx="2967038" cy="1062038"/>
            <a:chOff x="3804" y="2226"/>
            <a:chExt cx="1869" cy="669"/>
          </a:xfrm>
        </p:grpSpPr>
        <p:sp>
          <p:nvSpPr>
            <p:cNvPr id="413754" name="Text Box 58"/>
            <p:cNvSpPr txBox="1">
              <a:spLocks noChangeArrowheads="1"/>
            </p:cNvSpPr>
            <p:nvPr/>
          </p:nvSpPr>
          <p:spPr bwMode="auto">
            <a:xfrm>
              <a:off x="4167" y="2371"/>
              <a:ext cx="1506" cy="524"/>
            </a:xfrm>
            <a:prstGeom prst="rect">
              <a:avLst/>
            </a:prstGeom>
            <a:solidFill>
              <a:srgbClr val="64AADC"/>
            </a:solidFill>
            <a:ln w="9525">
              <a:noFill/>
              <a:miter lim="800000"/>
              <a:headEnd/>
              <a:tailEnd w="lg" len="lg"/>
            </a:ln>
            <a:effectLst/>
          </p:spPr>
          <p:txBody>
            <a:bodyPr lIns="92075" tIns="46038" rIns="92075" bIns="46038" anchor="b">
              <a:spAutoFit/>
            </a:bodyPr>
            <a:lstStyle/>
            <a:p>
              <a:r>
                <a:rPr lang="en-US" sz="2400" dirty="0">
                  <a:solidFill>
                    <a:schemeClr val="tx1"/>
                  </a:solidFill>
                  <a:latin typeface="Times New Roman" pitchFamily="18" charset="0"/>
                  <a:cs typeface="Times New Roman" pitchFamily="18" charset="0"/>
                </a:rPr>
                <a:t>Convergent mutation (rare)</a:t>
              </a:r>
            </a:p>
          </p:txBody>
        </p:sp>
        <p:sp>
          <p:nvSpPr>
            <p:cNvPr id="413755" name="Freeform 59"/>
            <p:cNvSpPr>
              <a:spLocks/>
            </p:cNvSpPr>
            <p:nvPr/>
          </p:nvSpPr>
          <p:spPr bwMode="auto">
            <a:xfrm>
              <a:off x="3804" y="2226"/>
              <a:ext cx="354" cy="336"/>
            </a:xfrm>
            <a:custGeom>
              <a:avLst/>
              <a:gdLst/>
              <a:ahLst/>
              <a:cxnLst>
                <a:cxn ang="0">
                  <a:pos x="330" y="336"/>
                </a:cxn>
                <a:cxn ang="0">
                  <a:pos x="270" y="0"/>
                </a:cxn>
              </a:cxnLst>
              <a:rect l="0" t="0" r="r" b="b"/>
              <a:pathLst>
                <a:path w="354" h="336">
                  <a:moveTo>
                    <a:pt x="330" y="336"/>
                  </a:moveTo>
                  <a:cubicBezTo>
                    <a:pt x="354" y="66"/>
                    <a:pt x="0" y="228"/>
                    <a:pt x="270" y="0"/>
                  </a:cubicBezTo>
                </a:path>
              </a:pathLst>
            </a:custGeom>
            <a:noFill/>
            <a:ln w="28575" cap="flat" cmpd="sng">
              <a:solidFill>
                <a:schemeClr val="tx1"/>
              </a:solidFill>
              <a:prstDash val="solid"/>
              <a:round/>
              <a:headEnd type="none" w="med" len="med"/>
              <a:tailEnd type="triangle" w="lg" len="lg"/>
            </a:ln>
            <a:effectLst/>
          </p:spPr>
          <p:txBody>
            <a:bodyPr lIns="92075" tIns="46038" rIns="92075" bIns="46038" anchor="b"/>
            <a:lstStyle/>
            <a:p>
              <a:endParaRPr lang="en-US"/>
            </a:p>
          </p:txBody>
        </p:sp>
      </p:grpSp>
      <p:sp>
        <p:nvSpPr>
          <p:cNvPr id="413758" name="Line 62"/>
          <p:cNvSpPr>
            <a:spLocks noChangeShapeType="1"/>
          </p:cNvSpPr>
          <p:nvPr/>
        </p:nvSpPr>
        <p:spPr bwMode="auto">
          <a:xfrm>
            <a:off x="1767817" y="3787964"/>
            <a:ext cx="3816324" cy="0"/>
          </a:xfrm>
          <a:prstGeom prst="line">
            <a:avLst/>
          </a:prstGeom>
          <a:noFill/>
          <a:ln w="38100">
            <a:noFill/>
            <a:round/>
            <a:headEnd type="none" w="med" len="med"/>
            <a:tailEnd type="triangle" w="med" len="med"/>
          </a:ln>
          <a:effectLst/>
        </p:spPr>
        <p:txBody>
          <a:bodyPr lIns="92075" tIns="46038" rIns="92075" bIns="46038" anchor="b"/>
          <a:lstStyle/>
          <a:p>
            <a:endParaRPr lang="en-US"/>
          </a:p>
        </p:txBody>
      </p:sp>
      <p:grpSp>
        <p:nvGrpSpPr>
          <p:cNvPr id="7" name="Group 71"/>
          <p:cNvGrpSpPr>
            <a:grpSpLocks/>
          </p:cNvGrpSpPr>
          <p:nvPr/>
        </p:nvGrpSpPr>
        <p:grpSpPr bwMode="auto">
          <a:xfrm>
            <a:off x="2079627" y="2284069"/>
            <a:ext cx="4024313" cy="1577975"/>
            <a:chOff x="1310" y="1691"/>
            <a:chExt cx="2535" cy="994"/>
          </a:xfrm>
        </p:grpSpPr>
        <p:grpSp>
          <p:nvGrpSpPr>
            <p:cNvPr id="8" name="Group 64"/>
            <p:cNvGrpSpPr>
              <a:grpSpLocks/>
            </p:cNvGrpSpPr>
            <p:nvPr/>
          </p:nvGrpSpPr>
          <p:grpSpPr bwMode="auto">
            <a:xfrm>
              <a:off x="1310" y="1691"/>
              <a:ext cx="2530" cy="705"/>
              <a:chOff x="1310" y="1691"/>
              <a:chExt cx="2530" cy="705"/>
            </a:xfrm>
          </p:grpSpPr>
          <p:sp>
            <p:nvSpPr>
              <p:cNvPr id="413731" name="Freeform 35"/>
              <p:cNvSpPr>
                <a:spLocks/>
              </p:cNvSpPr>
              <p:nvPr/>
            </p:nvSpPr>
            <p:spPr bwMode="auto">
              <a:xfrm>
                <a:off x="1310" y="1691"/>
                <a:ext cx="1225" cy="174"/>
              </a:xfrm>
              <a:custGeom>
                <a:avLst/>
                <a:gdLst>
                  <a:gd name="connsiteX0" fmla="*/ 0 w 7613"/>
                  <a:gd name="connsiteY0" fmla="*/ 10000 h 10000"/>
                  <a:gd name="connsiteX1" fmla="*/ 1379 w 7613"/>
                  <a:gd name="connsiteY1" fmla="*/ 2644 h 10000"/>
                  <a:gd name="connsiteX2" fmla="*/ 3275 w 7613"/>
                  <a:gd name="connsiteY2" fmla="*/ 7356 h 10000"/>
                  <a:gd name="connsiteX3" fmla="*/ 5052 w 7613"/>
                  <a:gd name="connsiteY3" fmla="*/ 0 h 10000"/>
                  <a:gd name="connsiteX4" fmla="*/ 7613 w 7613"/>
                  <a:gd name="connsiteY4" fmla="*/ 7931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3" h="10000">
                    <a:moveTo>
                      <a:pt x="0" y="10000"/>
                    </a:moveTo>
                    <a:lnTo>
                      <a:pt x="1379" y="2644"/>
                    </a:lnTo>
                    <a:lnTo>
                      <a:pt x="3275" y="7356"/>
                    </a:lnTo>
                    <a:lnTo>
                      <a:pt x="5052" y="0"/>
                    </a:lnTo>
                    <a:lnTo>
                      <a:pt x="7613" y="7931"/>
                    </a:lnTo>
                  </a:path>
                </a:pathLst>
              </a:custGeom>
              <a:noFill/>
              <a:ln w="57150" cap="flat" cmpd="sng">
                <a:solidFill>
                  <a:schemeClr val="tx1"/>
                </a:solidFill>
                <a:prstDash val="solid"/>
                <a:round/>
                <a:headEnd/>
                <a:tailEnd/>
              </a:ln>
              <a:effectLst/>
            </p:spPr>
            <p:txBody>
              <a:bodyPr lIns="92075" tIns="46038" rIns="92075" bIns="46038" anchor="b"/>
              <a:lstStyle/>
              <a:p>
                <a:endParaRPr lang="en-US"/>
              </a:p>
            </p:txBody>
          </p:sp>
          <p:sp>
            <p:nvSpPr>
              <p:cNvPr id="413732" name="Freeform 36"/>
              <p:cNvSpPr>
                <a:spLocks/>
              </p:cNvSpPr>
              <p:nvPr/>
            </p:nvSpPr>
            <p:spPr bwMode="auto">
              <a:xfrm>
                <a:off x="1311" y="1866"/>
                <a:ext cx="2529" cy="530"/>
              </a:xfrm>
              <a:custGeom>
                <a:avLst/>
                <a:gdLst/>
                <a:ahLst/>
                <a:cxnLst>
                  <a:cxn ang="0">
                    <a:pos x="0" y="0"/>
                  </a:cxn>
                  <a:cxn ang="0">
                    <a:pos x="236" y="118"/>
                  </a:cxn>
                  <a:cxn ang="0">
                    <a:pos x="505" y="270"/>
                  </a:cxn>
                  <a:cxn ang="0">
                    <a:pos x="829" y="266"/>
                  </a:cxn>
                  <a:cxn ang="0">
                    <a:pos x="1181" y="450"/>
                  </a:cxn>
                  <a:cxn ang="0">
                    <a:pos x="1609" y="374"/>
                  </a:cxn>
                  <a:cxn ang="0">
                    <a:pos x="1989" y="530"/>
                  </a:cxn>
                  <a:cxn ang="0">
                    <a:pos x="2529" y="518"/>
                  </a:cxn>
                </a:cxnLst>
                <a:rect l="0" t="0" r="r" b="b"/>
                <a:pathLst>
                  <a:path w="2529" h="530">
                    <a:moveTo>
                      <a:pt x="0" y="0"/>
                    </a:moveTo>
                    <a:lnTo>
                      <a:pt x="236" y="118"/>
                    </a:lnTo>
                    <a:lnTo>
                      <a:pt x="505" y="270"/>
                    </a:lnTo>
                    <a:lnTo>
                      <a:pt x="829" y="266"/>
                    </a:lnTo>
                    <a:lnTo>
                      <a:pt x="1181" y="450"/>
                    </a:lnTo>
                    <a:lnTo>
                      <a:pt x="1609" y="374"/>
                    </a:lnTo>
                    <a:lnTo>
                      <a:pt x="1989" y="530"/>
                    </a:lnTo>
                    <a:lnTo>
                      <a:pt x="2529" y="518"/>
                    </a:lnTo>
                  </a:path>
                </a:pathLst>
              </a:custGeom>
              <a:noFill/>
              <a:ln w="57150" cap="flat" cmpd="sng">
                <a:solidFill>
                  <a:schemeClr val="tx1"/>
                </a:solidFill>
                <a:prstDash val="solid"/>
                <a:round/>
                <a:headEnd/>
                <a:tailEnd/>
              </a:ln>
              <a:effectLst/>
            </p:spPr>
            <p:txBody>
              <a:bodyPr lIns="92075" tIns="46038" rIns="92075" bIns="46038" anchor="b"/>
              <a:lstStyle/>
              <a:p>
                <a:endParaRPr lang="en-US"/>
              </a:p>
            </p:txBody>
          </p:sp>
        </p:grpSp>
        <p:sp>
          <p:nvSpPr>
            <p:cNvPr id="413766" name="Freeform 70"/>
            <p:cNvSpPr>
              <a:spLocks/>
            </p:cNvSpPr>
            <p:nvPr/>
          </p:nvSpPr>
          <p:spPr bwMode="auto">
            <a:xfrm>
              <a:off x="2499" y="2328"/>
              <a:ext cx="1346" cy="357"/>
            </a:xfrm>
            <a:custGeom>
              <a:avLst/>
              <a:gdLst/>
              <a:ahLst/>
              <a:cxnLst>
                <a:cxn ang="0">
                  <a:pos x="0" y="0"/>
                </a:cxn>
                <a:cxn ang="0">
                  <a:pos x="405" y="203"/>
                </a:cxn>
                <a:cxn ang="0">
                  <a:pos x="811" y="309"/>
                </a:cxn>
                <a:cxn ang="0">
                  <a:pos x="1346" y="357"/>
                </a:cxn>
              </a:cxnLst>
              <a:rect l="0" t="0" r="r" b="b"/>
              <a:pathLst>
                <a:path w="1346" h="357">
                  <a:moveTo>
                    <a:pt x="0" y="0"/>
                  </a:moveTo>
                  <a:lnTo>
                    <a:pt x="405" y="203"/>
                  </a:lnTo>
                  <a:lnTo>
                    <a:pt x="811" y="309"/>
                  </a:lnTo>
                  <a:lnTo>
                    <a:pt x="1346" y="357"/>
                  </a:lnTo>
                </a:path>
              </a:pathLst>
            </a:custGeom>
            <a:noFill/>
            <a:ln w="57150" cap="flat" cmpd="sng">
              <a:solidFill>
                <a:schemeClr val="tx1"/>
              </a:solidFill>
              <a:prstDash val="solid"/>
              <a:round/>
              <a:headEnd/>
              <a:tailEnd/>
            </a:ln>
            <a:effectLst/>
          </p:spPr>
          <p:txBody>
            <a:bodyPr lIns="92075" tIns="46038" rIns="92075" bIns="46038" anchor="b"/>
            <a:lstStyle/>
            <a:p>
              <a:endParaRPr lang="en-US"/>
            </a:p>
          </p:txBody>
        </p:sp>
      </p:grpSp>
      <p:sp>
        <p:nvSpPr>
          <p:cNvPr id="413768" name="Text Box 72"/>
          <p:cNvSpPr txBox="1">
            <a:spLocks noChangeArrowheads="1"/>
          </p:cNvSpPr>
          <p:nvPr/>
        </p:nvSpPr>
        <p:spPr bwMode="auto">
          <a:xfrm>
            <a:off x="3743950" y="5100294"/>
            <a:ext cx="4309834" cy="462307"/>
          </a:xfrm>
          <a:prstGeom prst="rect">
            <a:avLst/>
          </a:prstGeom>
          <a:solidFill>
            <a:srgbClr val="64AADC"/>
          </a:solidFill>
          <a:ln w="9525">
            <a:noFill/>
            <a:miter lim="800000"/>
            <a:headEnd/>
            <a:tailEnd/>
          </a:ln>
          <a:effectLst/>
        </p:spPr>
        <p:txBody>
          <a:bodyPr wrap="none" lIns="92075" tIns="46038" rIns="92075" bIns="46038" anchor="b">
            <a:spAutoFit/>
          </a:bodyPr>
          <a:lstStyle/>
          <a:p>
            <a:r>
              <a:rPr lang="en-US" sz="2400" dirty="0" smtClean="0">
                <a:latin typeface="Times New Roman" pitchFamily="18" charset="0"/>
                <a:cs typeface="Times New Roman" pitchFamily="18" charset="0"/>
              </a:rPr>
              <a:t>(Same </a:t>
            </a:r>
            <a:r>
              <a:rPr lang="en-US" sz="2400" dirty="0">
                <a:latin typeface="Times New Roman" pitchFamily="18" charset="0"/>
                <a:cs typeface="Times New Roman" pitchFamily="18" charset="0"/>
              </a:rPr>
              <a:t>color = same </a:t>
            </a:r>
            <a:r>
              <a:rPr lang="en-US" sz="2400" dirty="0" smtClean="0">
                <a:latin typeface="Times New Roman" pitchFamily="18" charset="0"/>
                <a:cs typeface="Times New Roman" pitchFamily="18" charset="0"/>
              </a:rPr>
              <a:t>Y-haplotype)</a:t>
            </a:r>
            <a:endParaRPr lang="en-US" sz="2400" dirty="0">
              <a:latin typeface="Times New Roman" pitchFamily="18" charset="0"/>
              <a:cs typeface="Times New Roman" pitchFamily="18" charset="0"/>
            </a:endParaRPr>
          </a:p>
        </p:txBody>
      </p:sp>
      <p:cxnSp>
        <p:nvCxnSpPr>
          <p:cNvPr id="36" name="Straight Arrow Connector 35"/>
          <p:cNvCxnSpPr/>
          <p:nvPr/>
        </p:nvCxnSpPr>
        <p:spPr bwMode="auto">
          <a:xfrm flipV="1">
            <a:off x="1919690" y="4386649"/>
            <a:ext cx="5358440" cy="1620"/>
          </a:xfrm>
          <a:prstGeom prst="straightConnector1">
            <a:avLst/>
          </a:prstGeom>
          <a:noFill/>
          <a:ln w="57150" cap="flat" cmpd="sng" algn="ctr">
            <a:solidFill>
              <a:schemeClr val="accent6">
                <a:lumMod val="50000"/>
              </a:schemeClr>
            </a:solidFill>
            <a:prstDash val="solid"/>
            <a:round/>
            <a:headEnd type="none" w="med" len="med"/>
            <a:tailEnd type="arrow"/>
          </a:ln>
          <a:effectLst/>
        </p:spPr>
      </p:cxnSp>
      <p:cxnSp>
        <p:nvCxnSpPr>
          <p:cNvPr id="38" name="Straight Connector 37"/>
          <p:cNvCxnSpPr/>
          <p:nvPr/>
        </p:nvCxnSpPr>
        <p:spPr bwMode="auto">
          <a:xfrm>
            <a:off x="1919689" y="4124109"/>
            <a:ext cx="0" cy="365760"/>
          </a:xfrm>
          <a:prstGeom prst="line">
            <a:avLst/>
          </a:prstGeom>
          <a:noFill/>
          <a:ln w="50800" cap="flat" cmpd="sng" algn="ctr">
            <a:solidFill>
              <a:schemeClr val="accent6">
                <a:lumMod val="50000"/>
              </a:schemeClr>
            </a:solidFill>
            <a:prstDash val="solid"/>
            <a:round/>
            <a:headEnd type="none" w="med" len="med"/>
            <a:tailEnd type="none" w="med" len="med"/>
          </a:ln>
          <a:effectLst/>
        </p:spPr>
      </p:cxnSp>
      <p:sp>
        <p:nvSpPr>
          <p:cNvPr id="40" name="TextBox 39"/>
          <p:cNvSpPr txBox="1"/>
          <p:nvPr/>
        </p:nvSpPr>
        <p:spPr>
          <a:xfrm>
            <a:off x="1312877" y="4397375"/>
            <a:ext cx="1822422" cy="523220"/>
          </a:xfrm>
          <a:prstGeom prst="rect">
            <a:avLst/>
          </a:prstGeom>
          <a:noFill/>
        </p:spPr>
        <p:txBody>
          <a:bodyPr wrap="none" rtlCol="0">
            <a:spAutoFit/>
          </a:bodyPr>
          <a:lstStyle/>
          <a:p>
            <a:r>
              <a:rPr lang="en-US" sz="2800" dirty="0" smtClean="0">
                <a:solidFill>
                  <a:srgbClr val="C00000"/>
                </a:solidFill>
                <a:latin typeface="Times New Roman" pitchFamily="18" charset="0"/>
                <a:cs typeface="Times New Roman" pitchFamily="18" charset="0"/>
              </a:rPr>
              <a:t>110,000</a:t>
            </a:r>
            <a:r>
              <a:rPr lang="en-US" sz="2000" dirty="0" smtClean="0">
                <a:solidFill>
                  <a:srgbClr val="C00000"/>
                </a:solidFill>
              </a:rPr>
              <a:t> </a:t>
            </a:r>
            <a:r>
              <a:rPr lang="en-US" sz="2000" dirty="0" err="1" smtClean="0">
                <a:solidFill>
                  <a:srgbClr val="C00000"/>
                </a:solidFill>
              </a:rPr>
              <a:t>ybp</a:t>
            </a:r>
            <a:endParaRPr lang="en-US" sz="2000" dirty="0">
              <a:solidFill>
                <a:srgbClr val="C00000"/>
              </a:solidFill>
            </a:endParaRPr>
          </a:p>
        </p:txBody>
      </p:sp>
      <p:sp>
        <p:nvSpPr>
          <p:cNvPr id="43" name="TextBox 42"/>
          <p:cNvSpPr txBox="1"/>
          <p:nvPr/>
        </p:nvSpPr>
        <p:spPr>
          <a:xfrm>
            <a:off x="6096954" y="3413545"/>
            <a:ext cx="646331" cy="646331"/>
          </a:xfrm>
          <a:prstGeom prst="rect">
            <a:avLst/>
          </a:prstGeom>
          <a:noFill/>
        </p:spPr>
        <p:txBody>
          <a:bodyPr wrap="none" rtlCol="0">
            <a:spAutoFit/>
          </a:bodyPr>
          <a:lstStyle/>
          <a:p>
            <a:r>
              <a:rPr lang="en-US" sz="3600" dirty="0" smtClean="0">
                <a:solidFill>
                  <a:srgbClr val="190F9D"/>
                </a:solidFill>
                <a:latin typeface="Times New Roman" pitchFamily="18" charset="0"/>
                <a:cs typeface="Times New Roman" pitchFamily="18" charset="0"/>
              </a:rPr>
              <a:t>…</a:t>
            </a:r>
            <a:endParaRPr lang="en-US" sz="3600" dirty="0">
              <a:solidFill>
                <a:srgbClr val="190F9D"/>
              </a:solidFill>
              <a:latin typeface="Times New Roman" pitchFamily="18" charset="0"/>
              <a:cs typeface="Times New Roman" pitchFamily="18" charset="0"/>
            </a:endParaRPr>
          </a:p>
        </p:txBody>
      </p:sp>
      <p:sp>
        <p:nvSpPr>
          <p:cNvPr id="37" name="TextBox 36"/>
          <p:cNvSpPr txBox="1"/>
          <p:nvPr/>
        </p:nvSpPr>
        <p:spPr>
          <a:xfrm>
            <a:off x="6741953" y="4397375"/>
            <a:ext cx="981359" cy="523220"/>
          </a:xfrm>
          <a:prstGeom prst="rect">
            <a:avLst/>
          </a:prstGeom>
          <a:noFill/>
        </p:spPr>
        <p:txBody>
          <a:bodyPr wrap="none" rtlCol="0">
            <a:spAutoFit/>
          </a:bodyPr>
          <a:lstStyle/>
          <a:p>
            <a:r>
              <a:rPr lang="en-US" sz="2800" dirty="0" smtClean="0">
                <a:solidFill>
                  <a:srgbClr val="C00000"/>
                </a:solidFill>
                <a:latin typeface="Times New Roman" pitchFamily="18" charset="0"/>
                <a:cs typeface="Times New Roman" pitchFamily="18" charset="0"/>
              </a:rPr>
              <a:t>today</a:t>
            </a:r>
            <a:endParaRPr lang="en-US" sz="2000" dirty="0">
              <a:solidFill>
                <a:srgbClr val="C00000"/>
              </a:solidFill>
            </a:endParaRPr>
          </a:p>
        </p:txBody>
      </p:sp>
      <p:sp>
        <p:nvSpPr>
          <p:cNvPr id="39" name="Oval 38"/>
          <p:cNvSpPr>
            <a:spLocks noChangeAspect="1"/>
          </p:cNvSpPr>
          <p:nvPr/>
        </p:nvSpPr>
        <p:spPr>
          <a:xfrm>
            <a:off x="2351745" y="2298938"/>
            <a:ext cx="151924" cy="15192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a:spLocks noChangeAspect="1"/>
          </p:cNvSpPr>
          <p:nvPr/>
        </p:nvSpPr>
        <p:spPr>
          <a:xfrm>
            <a:off x="2369674" y="2675351"/>
            <a:ext cx="151924" cy="15192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a:spLocks noChangeAspect="1"/>
          </p:cNvSpPr>
          <p:nvPr/>
        </p:nvSpPr>
        <p:spPr>
          <a:xfrm>
            <a:off x="2017951" y="2485916"/>
            <a:ext cx="151924" cy="15192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45"/>
          <p:cNvGrpSpPr/>
          <p:nvPr/>
        </p:nvGrpSpPr>
        <p:grpSpPr>
          <a:xfrm>
            <a:off x="2806384" y="2401794"/>
            <a:ext cx="172415" cy="643597"/>
            <a:chOff x="2806384" y="2401794"/>
            <a:chExt cx="172415" cy="643597"/>
          </a:xfrm>
        </p:grpSpPr>
        <p:sp>
          <p:nvSpPr>
            <p:cNvPr id="44" name="Oval 43"/>
            <p:cNvSpPr>
              <a:spLocks noChangeAspect="1"/>
            </p:cNvSpPr>
            <p:nvPr/>
          </p:nvSpPr>
          <p:spPr>
            <a:xfrm>
              <a:off x="2826875" y="2401794"/>
              <a:ext cx="151924" cy="15192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a:spLocks noChangeAspect="1"/>
            </p:cNvSpPr>
            <p:nvPr/>
          </p:nvSpPr>
          <p:spPr>
            <a:xfrm>
              <a:off x="2806384" y="2893467"/>
              <a:ext cx="151924" cy="15192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1375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8" presetClass="entr" presetSubtype="6"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strips(downRight)">
                                      <p:cBhvr>
                                        <p:cTn id="36" dur="500"/>
                                        <p:tgtEl>
                                          <p:spTgt spid="2"/>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 calcmode="lin" valueType="num">
                                      <p:cBhvr>
                                        <p:cTn id="41" dur="500" fill="hold"/>
                                        <p:tgtEl>
                                          <p:spTgt spid="4"/>
                                        </p:tgtEl>
                                        <p:attrNameLst>
                                          <p:attrName>ppt_w</p:attrName>
                                        </p:attrNameLst>
                                      </p:cBhvr>
                                      <p:tavLst>
                                        <p:tav tm="0">
                                          <p:val>
                                            <p:fltVal val="0"/>
                                          </p:val>
                                        </p:tav>
                                        <p:tav tm="100000">
                                          <p:val>
                                            <p:strVal val="#ppt_w"/>
                                          </p:val>
                                        </p:tav>
                                      </p:tavLst>
                                    </p:anim>
                                    <p:anim calcmode="lin" valueType="num">
                                      <p:cBhvr>
                                        <p:cTn id="42" dur="500" fill="hold"/>
                                        <p:tgtEl>
                                          <p:spTgt spid="4"/>
                                        </p:tgtEl>
                                        <p:attrNameLst>
                                          <p:attrName>ppt_h</p:attrName>
                                        </p:attrNameLst>
                                      </p:cBhvr>
                                      <p:tavLst>
                                        <p:tav tm="0">
                                          <p:val>
                                            <p:fltVal val="0"/>
                                          </p:val>
                                        </p:tav>
                                        <p:tav tm="100000">
                                          <p:val>
                                            <p:strVal val="#ppt_h"/>
                                          </p:val>
                                        </p:tav>
                                      </p:tavLst>
                                    </p:anim>
                                    <p:animEffect transition="in" filter="fade">
                                      <p:cBhvr>
                                        <p:cTn id="43" dur="500"/>
                                        <p:tgtEl>
                                          <p:spTgt spid="4"/>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5"/>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55" presetClass="entr" presetSubtype="0" fill="hold" grpId="0" nodeType="clickEffect">
                                  <p:stCondLst>
                                    <p:cond delay="0"/>
                                  </p:stCondLst>
                                  <p:childTnLst>
                                    <p:set>
                                      <p:cBhvr>
                                        <p:cTn id="51" dur="1" fill="hold">
                                          <p:stCondLst>
                                            <p:cond delay="0"/>
                                          </p:stCondLst>
                                        </p:cTn>
                                        <p:tgtEl>
                                          <p:spTgt spid="413768"/>
                                        </p:tgtEl>
                                        <p:attrNameLst>
                                          <p:attrName>style.visibility</p:attrName>
                                        </p:attrNameLst>
                                      </p:cBhvr>
                                      <p:to>
                                        <p:strVal val="visible"/>
                                      </p:to>
                                    </p:set>
                                    <p:anim calcmode="lin" valueType="num">
                                      <p:cBhvr>
                                        <p:cTn id="52" dur="1000" fill="hold"/>
                                        <p:tgtEl>
                                          <p:spTgt spid="413768"/>
                                        </p:tgtEl>
                                        <p:attrNameLst>
                                          <p:attrName>ppt_w</p:attrName>
                                        </p:attrNameLst>
                                      </p:cBhvr>
                                      <p:tavLst>
                                        <p:tav tm="0">
                                          <p:val>
                                            <p:strVal val="#ppt_w*0.70"/>
                                          </p:val>
                                        </p:tav>
                                        <p:tav tm="100000">
                                          <p:val>
                                            <p:strVal val="#ppt_w"/>
                                          </p:val>
                                        </p:tav>
                                      </p:tavLst>
                                    </p:anim>
                                    <p:anim calcmode="lin" valueType="num">
                                      <p:cBhvr>
                                        <p:cTn id="53" dur="1000" fill="hold"/>
                                        <p:tgtEl>
                                          <p:spTgt spid="413768"/>
                                        </p:tgtEl>
                                        <p:attrNameLst>
                                          <p:attrName>ppt_h</p:attrName>
                                        </p:attrNameLst>
                                      </p:cBhvr>
                                      <p:tavLst>
                                        <p:tav tm="0">
                                          <p:val>
                                            <p:strVal val="#ppt_h"/>
                                          </p:val>
                                        </p:tav>
                                        <p:tav tm="100000">
                                          <p:val>
                                            <p:strVal val="#ppt_h"/>
                                          </p:val>
                                        </p:tav>
                                      </p:tavLst>
                                    </p:anim>
                                    <p:animEffect transition="in" filter="fade">
                                      <p:cBhvr>
                                        <p:cTn id="54" dur="1000"/>
                                        <p:tgtEl>
                                          <p:spTgt spid="413768"/>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413740"/>
                                        </p:tgtEl>
                                        <p:attrNameLst>
                                          <p:attrName>style.visibility</p:attrName>
                                        </p:attrNameLst>
                                      </p:cBhvr>
                                      <p:to>
                                        <p:strVal val="visible"/>
                                      </p:to>
                                    </p:set>
                                    <p:animEffect transition="in" filter="wipe(left)">
                                      <p:cBhvr>
                                        <p:cTn id="59" dur="500"/>
                                        <p:tgtEl>
                                          <p:spTgt spid="413740"/>
                                        </p:tgtEl>
                                      </p:cBhvr>
                                    </p:animEffect>
                                  </p:childTnLst>
                                </p:cTn>
                              </p:par>
                            </p:childTnLst>
                          </p:cTn>
                        </p:par>
                      </p:childTnLst>
                    </p:cTn>
                  </p:par>
                  <p:par>
                    <p:cTn id="60" fill="hold">
                      <p:stCondLst>
                        <p:cond delay="indefinite"/>
                      </p:stCondLst>
                      <p:childTnLst>
                        <p:par>
                          <p:cTn id="61" fill="hold">
                            <p:stCondLst>
                              <p:cond delay="0"/>
                            </p:stCondLst>
                            <p:childTnLst>
                              <p:par>
                                <p:cTn id="62" presetID="18" presetClass="entr" presetSubtype="6" fill="hold" grpId="0" nodeType="clickEffect">
                                  <p:stCondLst>
                                    <p:cond delay="0"/>
                                  </p:stCondLst>
                                  <p:childTnLst>
                                    <p:set>
                                      <p:cBhvr>
                                        <p:cTn id="63" dur="1" fill="hold">
                                          <p:stCondLst>
                                            <p:cond delay="0"/>
                                          </p:stCondLst>
                                        </p:cTn>
                                        <p:tgtEl>
                                          <p:spTgt spid="413746"/>
                                        </p:tgtEl>
                                        <p:attrNameLst>
                                          <p:attrName>style.visibility</p:attrName>
                                        </p:attrNameLst>
                                      </p:cBhvr>
                                      <p:to>
                                        <p:strVal val="visible"/>
                                      </p:to>
                                    </p:set>
                                    <p:animEffect transition="in" filter="strips(downRight)">
                                      <p:cBhvr>
                                        <p:cTn id="64" dur="500"/>
                                        <p:tgtEl>
                                          <p:spTgt spid="413746"/>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0" fill="hold" nodeType="clickEffect">
                                  <p:stCondLst>
                                    <p:cond delay="0"/>
                                  </p:stCondLst>
                                  <p:childTnLst>
                                    <p:set>
                                      <p:cBhvr>
                                        <p:cTn id="68" dur="1" fill="hold">
                                          <p:stCondLst>
                                            <p:cond delay="0"/>
                                          </p:stCondLst>
                                        </p:cTn>
                                        <p:tgtEl>
                                          <p:spTgt spid="6"/>
                                        </p:tgtEl>
                                        <p:attrNameLst>
                                          <p:attrName>style.visibility</p:attrName>
                                        </p:attrNameLst>
                                      </p:cBhvr>
                                      <p:to>
                                        <p:strVal val="visible"/>
                                      </p:to>
                                    </p:set>
                                    <p:anim calcmode="lin" valueType="num">
                                      <p:cBhvr>
                                        <p:cTn id="69" dur="500" fill="hold"/>
                                        <p:tgtEl>
                                          <p:spTgt spid="6"/>
                                        </p:tgtEl>
                                        <p:attrNameLst>
                                          <p:attrName>ppt_w</p:attrName>
                                        </p:attrNameLst>
                                      </p:cBhvr>
                                      <p:tavLst>
                                        <p:tav tm="0">
                                          <p:val>
                                            <p:fltVal val="0"/>
                                          </p:val>
                                        </p:tav>
                                        <p:tav tm="100000">
                                          <p:val>
                                            <p:strVal val="#ppt_w"/>
                                          </p:val>
                                        </p:tav>
                                      </p:tavLst>
                                    </p:anim>
                                    <p:anim calcmode="lin" valueType="num">
                                      <p:cBhvr>
                                        <p:cTn id="70" dur="500" fill="hold"/>
                                        <p:tgtEl>
                                          <p:spTgt spid="6"/>
                                        </p:tgtEl>
                                        <p:attrNameLst>
                                          <p:attrName>ppt_h</p:attrName>
                                        </p:attrNameLst>
                                      </p:cBhvr>
                                      <p:tavLst>
                                        <p:tav tm="0">
                                          <p:val>
                                            <p:fltVal val="0"/>
                                          </p:val>
                                        </p:tav>
                                        <p:tav tm="100000">
                                          <p:val>
                                            <p:strVal val="#ppt_h"/>
                                          </p:val>
                                        </p:tav>
                                      </p:tavLst>
                                    </p:anim>
                                    <p:animEffect transition="in" filter="fade">
                                      <p:cBhvr>
                                        <p:cTn id="7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3740" grpId="0" animBg="1"/>
      <p:bldP spid="413746" grpId="0" animBg="1"/>
      <p:bldP spid="413758" grpId="0"/>
      <p:bldP spid="413768" grpId="0" animBg="1"/>
      <p:bldP spid="40" grpId="0"/>
      <p:bldP spid="43" grpId="0"/>
      <p:bldP spid="37" grpId="0"/>
      <p:bldP spid="39" grpId="0" animBg="1"/>
      <p:bldP spid="4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beringamigration.jpg"/>
          <p:cNvPicPr>
            <a:picLocks noChangeAspect="1"/>
          </p:cNvPicPr>
          <p:nvPr/>
        </p:nvPicPr>
        <p:blipFill>
          <a:blip r:embed="rId4" cstate="print"/>
          <a:srcRect l="13469" t="3457" r="2014" b="17743"/>
          <a:stretch>
            <a:fillRect/>
          </a:stretch>
        </p:blipFill>
        <p:spPr>
          <a:xfrm>
            <a:off x="1001713" y="1179693"/>
            <a:ext cx="7140575" cy="4811164"/>
          </a:xfrm>
          <a:prstGeom prst="rect">
            <a:avLst/>
          </a:prstGeom>
        </p:spPr>
      </p:pic>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Manufacturing diversity</a:t>
            </a:r>
            <a:endParaRPr lang="en-US"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pPr>
              <a:defRPr/>
            </a:pPr>
            <a:fld id="{FA53463B-F2F7-49F6-B1D8-4AC014E05526}" type="datetime1">
              <a:rPr lang="en-US" smtClean="0">
                <a:latin typeface="Times New Roman" pitchFamily="18" charset="0"/>
                <a:cs typeface="Times New Roman" pitchFamily="18" charset="0"/>
              </a:rPr>
              <a:pPr>
                <a:defRPr/>
              </a:pPr>
              <a:t>5/28/2018</a:t>
            </a:fld>
            <a:endParaRPr lang="en-US">
              <a:latin typeface="Times New Roman" pitchFamily="18" charset="0"/>
              <a:cs typeface="Times New Roman" pitchFamily="18" charset="0"/>
            </a:endParaRPr>
          </a:p>
        </p:txBody>
      </p:sp>
      <p:sp>
        <p:nvSpPr>
          <p:cNvPr id="3" name="Content Placeholder 2"/>
          <p:cNvSpPr>
            <a:spLocks noGrp="1"/>
          </p:cNvSpPr>
          <p:nvPr>
            <p:ph idx="4294967295"/>
          </p:nvPr>
        </p:nvSpPr>
        <p:spPr>
          <a:xfrm>
            <a:off x="914400" y="1447800"/>
            <a:ext cx="8229600" cy="4525963"/>
          </a:xfrm>
        </p:spPr>
        <p:txBody>
          <a:bodyPr/>
          <a:lstStyle/>
          <a:p>
            <a:pPr lvl="1"/>
            <a:endParaRPr lang="en-US" dirty="0" smtClean="0">
              <a:latin typeface="Times New Roman" pitchFamily="18" charset="0"/>
              <a:cs typeface="Times New Roman" pitchFamily="18" charset="0"/>
            </a:endParaRPr>
          </a:p>
          <a:p>
            <a:pPr lvl="1"/>
            <a:endParaRPr lang="en-US" dirty="0" smtClean="0">
              <a:latin typeface="Times New Roman" pitchFamily="18" charset="0"/>
              <a:cs typeface="Times New Roman" pitchFamily="18" charset="0"/>
            </a:endParaRPr>
          </a:p>
          <a:p>
            <a:endParaRPr lang="en-US" i="1" dirty="0">
              <a:latin typeface="Times New Roman" pitchFamily="18" charset="0"/>
              <a:cs typeface="Times New Roman" pitchFamily="18" charset="0"/>
            </a:endParaRPr>
          </a:p>
        </p:txBody>
      </p:sp>
      <p:sp>
        <p:nvSpPr>
          <p:cNvPr id="7" name="Freeform 6"/>
          <p:cNvSpPr>
            <a:spLocks noChangeAspect="1"/>
          </p:cNvSpPr>
          <p:nvPr/>
        </p:nvSpPr>
        <p:spPr>
          <a:xfrm rot="17805936">
            <a:off x="5133083" y="3200017"/>
            <a:ext cx="736913" cy="1898951"/>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gradFill flip="none" rotWithShape="1">
            <a:gsLst>
              <a:gs pos="0">
                <a:schemeClr val="accent5"/>
              </a:gs>
              <a:gs pos="61000">
                <a:srgbClr val="FF000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8" name="Freeform 7"/>
          <p:cNvSpPr>
            <a:spLocks noChangeAspect="1"/>
          </p:cNvSpPr>
          <p:nvPr/>
        </p:nvSpPr>
        <p:spPr>
          <a:xfrm rot="14658995">
            <a:off x="2459533" y="2167540"/>
            <a:ext cx="429608" cy="1107057"/>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solidFill>
            <a:srgbClr val="33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9" name="Freeform 8"/>
          <p:cNvSpPr>
            <a:spLocks noChangeAspect="1"/>
          </p:cNvSpPr>
          <p:nvPr/>
        </p:nvSpPr>
        <p:spPr>
          <a:xfrm rot="20156385">
            <a:off x="3243106" y="3233952"/>
            <a:ext cx="736913" cy="1898951"/>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10" name="Freeform 9"/>
          <p:cNvSpPr>
            <a:spLocks noChangeAspect="1"/>
          </p:cNvSpPr>
          <p:nvPr/>
        </p:nvSpPr>
        <p:spPr>
          <a:xfrm rot="1161432">
            <a:off x="3025969" y="4244920"/>
            <a:ext cx="736913" cy="1898951"/>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gradFill flip="none" rotWithShape="1">
            <a:gsLst>
              <a:gs pos="6000">
                <a:schemeClr val="tx2">
                  <a:lumMod val="75000"/>
                </a:schemeClr>
              </a:gs>
              <a:gs pos="79000">
                <a:srgbClr val="7030A0"/>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11" name="Freeform 10"/>
          <p:cNvSpPr>
            <a:spLocks noChangeAspect="1"/>
          </p:cNvSpPr>
          <p:nvPr/>
        </p:nvSpPr>
        <p:spPr>
          <a:xfrm rot="18167598">
            <a:off x="4240824" y="4145972"/>
            <a:ext cx="736913" cy="1898951"/>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gradFill flip="none" rotWithShape="1">
            <a:gsLst>
              <a:gs pos="0">
                <a:schemeClr val="accent6"/>
              </a:gs>
              <a:gs pos="59000">
                <a:schemeClr val="tx2">
                  <a:lumMod val="40000"/>
                  <a:lumOff val="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12" name="TextBox 11"/>
          <p:cNvSpPr txBox="1"/>
          <p:nvPr/>
        </p:nvSpPr>
        <p:spPr>
          <a:xfrm>
            <a:off x="5336275" y="2195602"/>
            <a:ext cx="3438447" cy="1200329"/>
          </a:xfrm>
          <a:prstGeom prst="rect">
            <a:avLst/>
          </a:prstGeom>
          <a:noFill/>
        </p:spPr>
        <p:txBody>
          <a:bodyPr wrap="square" rtlCol="0">
            <a:spAutoFit/>
          </a:bodyPr>
          <a:lstStyle/>
          <a:p>
            <a:r>
              <a:rPr lang="en-US" sz="2400" b="1" dirty="0" smtClean="0">
                <a:solidFill>
                  <a:srgbClr val="5D30DC"/>
                </a:solidFill>
                <a:latin typeface="Times New Roman" pitchFamily="18" charset="0"/>
                <a:cs typeface="Times New Roman" pitchFamily="18" charset="0"/>
              </a:rPr>
              <a:t>Tribe: </a:t>
            </a:r>
            <a:r>
              <a:rPr lang="en-US" sz="2400" dirty="0" smtClean="0">
                <a:latin typeface="Times New Roman" pitchFamily="18" charset="0"/>
                <a:cs typeface="Times New Roman" pitchFamily="18" charset="0"/>
              </a:rPr>
              <a:t>geographical subpopulation isolated from       immigration</a:t>
            </a:r>
            <a:endParaRPr lang="en-US" sz="2400" dirty="0">
              <a:latin typeface="Times New Roman" pitchFamily="18" charset="0"/>
              <a:cs typeface="Times New Roman" pitchFamily="18" charset="0"/>
            </a:endParaRPr>
          </a:p>
        </p:txBody>
      </p:sp>
      <p:sp>
        <p:nvSpPr>
          <p:cNvPr id="13" name="Freeform 12"/>
          <p:cNvSpPr>
            <a:spLocks noChangeAspect="1"/>
          </p:cNvSpPr>
          <p:nvPr/>
        </p:nvSpPr>
        <p:spPr>
          <a:xfrm rot="16650935">
            <a:off x="6536123" y="3514852"/>
            <a:ext cx="540795" cy="1393574"/>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14" name="Freeform 13"/>
          <p:cNvSpPr/>
          <p:nvPr/>
        </p:nvSpPr>
        <p:spPr>
          <a:xfrm rot="8310971" flipV="1">
            <a:off x="3505016" y="2359222"/>
            <a:ext cx="1856509" cy="808183"/>
          </a:xfrm>
          <a:custGeom>
            <a:avLst/>
            <a:gdLst>
              <a:gd name="connsiteX0" fmla="*/ 0 w 1999673"/>
              <a:gd name="connsiteY0" fmla="*/ 1436255 h 1436255"/>
              <a:gd name="connsiteX1" fmla="*/ 1999673 w 1999673"/>
              <a:gd name="connsiteY1" fmla="*/ 0 h 1436255"/>
              <a:gd name="connsiteX0" fmla="*/ 0 w 1999673"/>
              <a:gd name="connsiteY0" fmla="*/ 1436255 h 1436255"/>
              <a:gd name="connsiteX1" fmla="*/ 1999673 w 1999673"/>
              <a:gd name="connsiteY1" fmla="*/ 0 h 1436255"/>
              <a:gd name="connsiteX0" fmla="*/ 0 w 1999673"/>
              <a:gd name="connsiteY0" fmla="*/ 1451648 h 1451648"/>
              <a:gd name="connsiteX1" fmla="*/ 1999673 w 1999673"/>
              <a:gd name="connsiteY1" fmla="*/ 15393 h 1451648"/>
            </a:gdLst>
            <a:ahLst/>
            <a:cxnLst>
              <a:cxn ang="0">
                <a:pos x="connsiteX0" y="connsiteY0"/>
              </a:cxn>
              <a:cxn ang="0">
                <a:pos x="connsiteX1" y="connsiteY1"/>
              </a:cxn>
            </a:cxnLst>
            <a:rect l="l" t="t" r="r" b="b"/>
            <a:pathLst>
              <a:path w="1999673" h="1451648">
                <a:moveTo>
                  <a:pt x="0" y="1451648"/>
                </a:moveTo>
                <a:cubicBezTo>
                  <a:pt x="518776" y="543405"/>
                  <a:pt x="1614824" y="0"/>
                  <a:pt x="1999673" y="15393"/>
                </a:cubicBezTo>
              </a:path>
            </a:pathLst>
          </a:custGeom>
          <a:ln w="38100">
            <a:solidFill>
              <a:schemeClr val="accent3">
                <a:lumMod val="50000"/>
              </a:schemeClr>
            </a:solidFill>
            <a:tailEnd type="stealth"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15" name="Freeform 14"/>
          <p:cNvSpPr>
            <a:spLocks noChangeAspect="1"/>
          </p:cNvSpPr>
          <p:nvPr/>
        </p:nvSpPr>
        <p:spPr>
          <a:xfrm rot="17376419">
            <a:off x="6620852" y="3696950"/>
            <a:ext cx="458364" cy="1965576"/>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gradFill flip="none" rotWithShape="1">
            <a:gsLst>
              <a:gs pos="6000">
                <a:srgbClr val="D6B19C"/>
              </a:gs>
              <a:gs pos="30000">
                <a:srgbClr val="D49E6C"/>
              </a:gs>
              <a:gs pos="70000">
                <a:srgbClr val="A65528"/>
              </a:gs>
              <a:gs pos="100000">
                <a:srgbClr val="663012"/>
              </a:gs>
            </a:gsLst>
            <a:lin ang="54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16" name="Freeform 15"/>
          <p:cNvSpPr/>
          <p:nvPr/>
        </p:nvSpPr>
        <p:spPr>
          <a:xfrm rot="6508177">
            <a:off x="6904716" y="3664210"/>
            <a:ext cx="1267444" cy="662491"/>
          </a:xfrm>
          <a:custGeom>
            <a:avLst/>
            <a:gdLst>
              <a:gd name="connsiteX0" fmla="*/ 0 w 1999673"/>
              <a:gd name="connsiteY0" fmla="*/ 1436255 h 1436255"/>
              <a:gd name="connsiteX1" fmla="*/ 1999673 w 1999673"/>
              <a:gd name="connsiteY1" fmla="*/ 0 h 1436255"/>
              <a:gd name="connsiteX0" fmla="*/ 0 w 1999673"/>
              <a:gd name="connsiteY0" fmla="*/ 1436255 h 1436255"/>
              <a:gd name="connsiteX1" fmla="*/ 1999673 w 1999673"/>
              <a:gd name="connsiteY1" fmla="*/ 0 h 1436255"/>
              <a:gd name="connsiteX0" fmla="*/ 0 w 1999673"/>
              <a:gd name="connsiteY0" fmla="*/ 1451648 h 1451648"/>
              <a:gd name="connsiteX1" fmla="*/ 1999673 w 1999673"/>
              <a:gd name="connsiteY1" fmla="*/ 15393 h 1451648"/>
            </a:gdLst>
            <a:ahLst/>
            <a:cxnLst>
              <a:cxn ang="0">
                <a:pos x="connsiteX0" y="connsiteY0"/>
              </a:cxn>
              <a:cxn ang="0">
                <a:pos x="connsiteX1" y="connsiteY1"/>
              </a:cxn>
            </a:cxnLst>
            <a:rect l="l" t="t" r="r" b="b"/>
            <a:pathLst>
              <a:path w="1999673" h="1451648">
                <a:moveTo>
                  <a:pt x="0" y="1451648"/>
                </a:moveTo>
                <a:cubicBezTo>
                  <a:pt x="518776" y="543405"/>
                  <a:pt x="1614824" y="0"/>
                  <a:pt x="1999673" y="15393"/>
                </a:cubicBezTo>
              </a:path>
            </a:pathLst>
          </a:custGeom>
          <a:ln w="38100">
            <a:solidFill>
              <a:schemeClr val="accent3">
                <a:lumMod val="50000"/>
              </a:schemeClr>
            </a:solidFill>
            <a:tailEnd type="stealth"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17" name="Freeform 16"/>
          <p:cNvSpPr/>
          <p:nvPr/>
        </p:nvSpPr>
        <p:spPr>
          <a:xfrm rot="335671">
            <a:off x="1375512" y="591679"/>
            <a:ext cx="7693283" cy="3050611"/>
          </a:xfrm>
          <a:custGeom>
            <a:avLst/>
            <a:gdLst>
              <a:gd name="connsiteX0" fmla="*/ 0 w 1999673"/>
              <a:gd name="connsiteY0" fmla="*/ 1436255 h 1436255"/>
              <a:gd name="connsiteX1" fmla="*/ 1999673 w 1999673"/>
              <a:gd name="connsiteY1" fmla="*/ 0 h 1436255"/>
              <a:gd name="connsiteX0" fmla="*/ 0 w 1999673"/>
              <a:gd name="connsiteY0" fmla="*/ 1436255 h 1436255"/>
              <a:gd name="connsiteX1" fmla="*/ 1999673 w 1999673"/>
              <a:gd name="connsiteY1" fmla="*/ 0 h 1436255"/>
              <a:gd name="connsiteX0" fmla="*/ 0 w 1999673"/>
              <a:gd name="connsiteY0" fmla="*/ 1451648 h 1451648"/>
              <a:gd name="connsiteX1" fmla="*/ 1999673 w 1999673"/>
              <a:gd name="connsiteY1" fmla="*/ 15393 h 1451648"/>
              <a:gd name="connsiteX0" fmla="*/ 0 w 1999673"/>
              <a:gd name="connsiteY0" fmla="*/ 4159246 h 4159246"/>
              <a:gd name="connsiteX1" fmla="*/ 1999673 w 1999673"/>
              <a:gd name="connsiteY1" fmla="*/ 2722991 h 4159246"/>
              <a:gd name="connsiteX0" fmla="*/ 0 w 1999673"/>
              <a:gd name="connsiteY0" fmla="*/ 4159246 h 4159246"/>
              <a:gd name="connsiteX1" fmla="*/ 1999673 w 1999673"/>
              <a:gd name="connsiteY1" fmla="*/ 2722991 h 4159246"/>
              <a:gd name="connsiteX0" fmla="*/ 0 w 1999673"/>
              <a:gd name="connsiteY0" fmla="*/ 5364523 h 5364523"/>
              <a:gd name="connsiteX1" fmla="*/ 1999673 w 1999673"/>
              <a:gd name="connsiteY1" fmla="*/ 3928268 h 5364523"/>
              <a:gd name="connsiteX0" fmla="*/ 0 w 2131309"/>
              <a:gd name="connsiteY0" fmla="*/ 2856768 h 6576098"/>
              <a:gd name="connsiteX1" fmla="*/ 2131309 w 2131309"/>
              <a:gd name="connsiteY1" fmla="*/ 6576099 h 6576098"/>
              <a:gd name="connsiteX0" fmla="*/ 0 w 2131309"/>
              <a:gd name="connsiteY0" fmla="*/ 5925244 h 9644574"/>
              <a:gd name="connsiteX1" fmla="*/ 2131309 w 2131309"/>
              <a:gd name="connsiteY1" fmla="*/ 9644575 h 9644574"/>
              <a:gd name="connsiteX0" fmla="*/ 0 w 2073909"/>
              <a:gd name="connsiteY0" fmla="*/ 6514251 h 9644577"/>
              <a:gd name="connsiteX1" fmla="*/ 2073909 w 2073909"/>
              <a:gd name="connsiteY1" fmla="*/ 9644578 h 9644577"/>
              <a:gd name="connsiteX0" fmla="*/ 0 w 2073909"/>
              <a:gd name="connsiteY0" fmla="*/ 6514251 h 9644577"/>
              <a:gd name="connsiteX1" fmla="*/ 2073909 w 2073909"/>
              <a:gd name="connsiteY1" fmla="*/ 9644578 h 9644577"/>
              <a:gd name="connsiteX0" fmla="*/ 0 w 2073909"/>
              <a:gd name="connsiteY0" fmla="*/ 6514251 h 9644577"/>
              <a:gd name="connsiteX1" fmla="*/ 2073909 w 2073909"/>
              <a:gd name="connsiteY1" fmla="*/ 9644578 h 9644577"/>
              <a:gd name="connsiteX0" fmla="*/ 0 w 2110435"/>
              <a:gd name="connsiteY0" fmla="*/ 6778927 h 9644577"/>
              <a:gd name="connsiteX1" fmla="*/ 2110435 w 2110435"/>
              <a:gd name="connsiteY1" fmla="*/ 9644578 h 9644577"/>
            </a:gdLst>
            <a:ahLst/>
            <a:cxnLst>
              <a:cxn ang="0">
                <a:pos x="connsiteX0" y="connsiteY0"/>
              </a:cxn>
              <a:cxn ang="0">
                <a:pos x="connsiteX1" y="connsiteY1"/>
              </a:cxn>
            </a:cxnLst>
            <a:rect l="l" t="t" r="r" b="b"/>
            <a:pathLst>
              <a:path w="2110435" h="9644577">
                <a:moveTo>
                  <a:pt x="0" y="6778927"/>
                </a:moveTo>
                <a:cubicBezTo>
                  <a:pt x="432763" y="2669315"/>
                  <a:pt x="1690429" y="1"/>
                  <a:pt x="2110435" y="9644578"/>
                </a:cubicBezTo>
              </a:path>
            </a:pathLst>
          </a:custGeom>
          <a:ln w="381000">
            <a:solidFill>
              <a:srgbClr val="7030A0">
                <a:alpha val="43000"/>
              </a:srgbClr>
            </a:solidFill>
            <a:tailEnd type="stealth" w="sm"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itchFamily="18" charset="0"/>
              <a:cs typeface="Times New Roman" pitchFamily="18" charset="0"/>
            </a:endParaRPr>
          </a:p>
        </p:txBody>
      </p:sp>
      <p:sp>
        <p:nvSpPr>
          <p:cNvPr id="5" name="Freeform 4"/>
          <p:cNvSpPr>
            <a:spLocks noChangeAspect="1"/>
          </p:cNvSpPr>
          <p:nvPr/>
        </p:nvSpPr>
        <p:spPr>
          <a:xfrm rot="17101744">
            <a:off x="2575679" y="1228920"/>
            <a:ext cx="525289" cy="3988714"/>
          </a:xfrm>
          <a:custGeom>
            <a:avLst/>
            <a:gdLst>
              <a:gd name="connsiteX0" fmla="*/ 1721617 w 4211933"/>
              <a:gd name="connsiteY0" fmla="*/ 197618 h 3810001"/>
              <a:gd name="connsiteX1" fmla="*/ 1088571 w 4211933"/>
              <a:gd name="connsiteY1" fmla="*/ 1272791 h 3810001"/>
              <a:gd name="connsiteX2" fmla="*/ 1530699 w 4211933"/>
              <a:gd name="connsiteY2" fmla="*/ 1976176 h 3810001"/>
              <a:gd name="connsiteX3" fmla="*/ 375138 w 4211933"/>
              <a:gd name="connsiteY3" fmla="*/ 3533671 h 3810001"/>
              <a:gd name="connsiteX4" fmla="*/ 3781529 w 4211933"/>
              <a:gd name="connsiteY4" fmla="*/ 3533671 h 3810001"/>
              <a:gd name="connsiteX5" fmla="*/ 2957565 w 4211933"/>
              <a:gd name="connsiteY5" fmla="*/ 1875693 h 3810001"/>
              <a:gd name="connsiteX6" fmla="*/ 3560466 w 4211933"/>
              <a:gd name="connsiteY6" fmla="*/ 1312985 h 3810001"/>
              <a:gd name="connsiteX7" fmla="*/ 2786743 w 4211933"/>
              <a:gd name="connsiteY7" fmla="*/ 187569 h 3810001"/>
              <a:gd name="connsiteX8" fmla="*/ 1721617 w 4211933"/>
              <a:gd name="connsiteY8" fmla="*/ 197618 h 3810001"/>
              <a:gd name="connsiteX0" fmla="*/ 1721617 w 4211933"/>
              <a:gd name="connsiteY0" fmla="*/ 395149 h 4007532"/>
              <a:gd name="connsiteX1" fmla="*/ 1088571 w 4211933"/>
              <a:gd name="connsiteY1" fmla="*/ 1470322 h 4007532"/>
              <a:gd name="connsiteX2" fmla="*/ 1530699 w 4211933"/>
              <a:gd name="connsiteY2" fmla="*/ 2173707 h 4007532"/>
              <a:gd name="connsiteX3" fmla="*/ 375138 w 4211933"/>
              <a:gd name="connsiteY3" fmla="*/ 3731202 h 4007532"/>
              <a:gd name="connsiteX4" fmla="*/ 3781529 w 4211933"/>
              <a:gd name="connsiteY4" fmla="*/ 3731202 h 4007532"/>
              <a:gd name="connsiteX5" fmla="*/ 2957565 w 4211933"/>
              <a:gd name="connsiteY5" fmla="*/ 2073224 h 4007532"/>
              <a:gd name="connsiteX6" fmla="*/ 3560466 w 4211933"/>
              <a:gd name="connsiteY6" fmla="*/ 1510516 h 4007532"/>
              <a:gd name="connsiteX7" fmla="*/ 2155686 w 4211933"/>
              <a:gd name="connsiteY7" fmla="*/ 187569 h 4007532"/>
              <a:gd name="connsiteX8" fmla="*/ 1721617 w 4211933"/>
              <a:gd name="connsiteY8" fmla="*/ 395149 h 4007532"/>
              <a:gd name="connsiteX0" fmla="*/ 1721617 w 4211933"/>
              <a:gd name="connsiteY0" fmla="*/ 244423 h 3856806"/>
              <a:gd name="connsiteX1" fmla="*/ 1088571 w 4211933"/>
              <a:gd name="connsiteY1" fmla="*/ 1319596 h 3856806"/>
              <a:gd name="connsiteX2" fmla="*/ 1530699 w 4211933"/>
              <a:gd name="connsiteY2" fmla="*/ 2022981 h 3856806"/>
              <a:gd name="connsiteX3" fmla="*/ 375138 w 4211933"/>
              <a:gd name="connsiteY3" fmla="*/ 3580476 h 3856806"/>
              <a:gd name="connsiteX4" fmla="*/ 3781529 w 4211933"/>
              <a:gd name="connsiteY4" fmla="*/ 3580476 h 3856806"/>
              <a:gd name="connsiteX5" fmla="*/ 2957565 w 4211933"/>
              <a:gd name="connsiteY5" fmla="*/ 1922498 h 3856806"/>
              <a:gd name="connsiteX6" fmla="*/ 3560466 w 4211933"/>
              <a:gd name="connsiteY6" fmla="*/ 1359790 h 3856806"/>
              <a:gd name="connsiteX7" fmla="*/ 2155686 w 4211933"/>
              <a:gd name="connsiteY7" fmla="*/ 36843 h 3856806"/>
              <a:gd name="connsiteX8" fmla="*/ 1721617 w 4211933"/>
              <a:gd name="connsiteY8" fmla="*/ 244423 h 3856806"/>
              <a:gd name="connsiteX0" fmla="*/ 1721617 w 4211933"/>
              <a:gd name="connsiteY0" fmla="*/ 178093 h 3790476"/>
              <a:gd name="connsiteX1" fmla="*/ 1088571 w 4211933"/>
              <a:gd name="connsiteY1" fmla="*/ 1253266 h 3790476"/>
              <a:gd name="connsiteX2" fmla="*/ 1530699 w 4211933"/>
              <a:gd name="connsiteY2" fmla="*/ 1956651 h 3790476"/>
              <a:gd name="connsiteX3" fmla="*/ 375138 w 4211933"/>
              <a:gd name="connsiteY3" fmla="*/ 3514146 h 3790476"/>
              <a:gd name="connsiteX4" fmla="*/ 3781529 w 4211933"/>
              <a:gd name="connsiteY4" fmla="*/ 3514146 h 3790476"/>
              <a:gd name="connsiteX5" fmla="*/ 2957565 w 4211933"/>
              <a:gd name="connsiteY5" fmla="*/ 1856168 h 3790476"/>
              <a:gd name="connsiteX6" fmla="*/ 3560466 w 4211933"/>
              <a:gd name="connsiteY6" fmla="*/ 1293460 h 3790476"/>
              <a:gd name="connsiteX7" fmla="*/ 2226025 w 4211933"/>
              <a:gd name="connsiteY7" fmla="*/ 184705 h 3790476"/>
              <a:gd name="connsiteX8" fmla="*/ 1721617 w 4211933"/>
              <a:gd name="connsiteY8" fmla="*/ 178093 h 3790476"/>
              <a:gd name="connsiteX0" fmla="*/ 1721617 w 4211933"/>
              <a:gd name="connsiteY0" fmla="*/ 30231 h 3642614"/>
              <a:gd name="connsiteX1" fmla="*/ 1088571 w 4211933"/>
              <a:gd name="connsiteY1" fmla="*/ 1105404 h 3642614"/>
              <a:gd name="connsiteX2" fmla="*/ 1530699 w 4211933"/>
              <a:gd name="connsiteY2" fmla="*/ 1808789 h 3642614"/>
              <a:gd name="connsiteX3" fmla="*/ 375138 w 4211933"/>
              <a:gd name="connsiteY3" fmla="*/ 3366284 h 3642614"/>
              <a:gd name="connsiteX4" fmla="*/ 3781529 w 4211933"/>
              <a:gd name="connsiteY4" fmla="*/ 3366284 h 3642614"/>
              <a:gd name="connsiteX5" fmla="*/ 2957565 w 4211933"/>
              <a:gd name="connsiteY5" fmla="*/ 1708306 h 3642614"/>
              <a:gd name="connsiteX6" fmla="*/ 3560466 w 4211933"/>
              <a:gd name="connsiteY6" fmla="*/ 1145598 h 3642614"/>
              <a:gd name="connsiteX7" fmla="*/ 2226025 w 4211933"/>
              <a:gd name="connsiteY7" fmla="*/ 36843 h 3642614"/>
              <a:gd name="connsiteX8" fmla="*/ 1721617 w 4211933"/>
              <a:gd name="connsiteY8" fmla="*/ 30231 h 3642614"/>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1721617 w 4211933"/>
              <a:gd name="connsiteY7" fmla="*/ 6699 h 3619082"/>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780667 w 4211933"/>
              <a:gd name="connsiteY7" fmla="*/ 610387 h 3784918"/>
              <a:gd name="connsiteX8" fmla="*/ 1721617 w 4211933"/>
              <a:gd name="connsiteY8" fmla="*/ 172535 h 3784918"/>
              <a:gd name="connsiteX0" fmla="*/ 1721617 w 4211933"/>
              <a:gd name="connsiteY0" fmla="*/ 391933 h 4004316"/>
              <a:gd name="connsiteX1" fmla="*/ 1088571 w 4211933"/>
              <a:gd name="connsiteY1" fmla="*/ 1467106 h 4004316"/>
              <a:gd name="connsiteX2" fmla="*/ 1530699 w 4211933"/>
              <a:gd name="connsiteY2" fmla="*/ 2170491 h 4004316"/>
              <a:gd name="connsiteX3" fmla="*/ 375138 w 4211933"/>
              <a:gd name="connsiteY3" fmla="*/ 3727986 h 4004316"/>
              <a:gd name="connsiteX4" fmla="*/ 3781529 w 4211933"/>
              <a:gd name="connsiteY4" fmla="*/ 3727986 h 4004316"/>
              <a:gd name="connsiteX5" fmla="*/ 2957565 w 4211933"/>
              <a:gd name="connsiteY5" fmla="*/ 2070008 h 4004316"/>
              <a:gd name="connsiteX6" fmla="*/ 3560466 w 4211933"/>
              <a:gd name="connsiteY6" fmla="*/ 1507300 h 4004316"/>
              <a:gd name="connsiteX7" fmla="*/ 2043339 w 4211933"/>
              <a:gd name="connsiteY7" fmla="*/ 398545 h 4004316"/>
              <a:gd name="connsiteX8" fmla="*/ 1721617 w 4211933"/>
              <a:gd name="connsiteY8" fmla="*/ 391933 h 4004316"/>
              <a:gd name="connsiteX0" fmla="*/ 1721617 w 4211933"/>
              <a:gd name="connsiteY0" fmla="*/ 172535 h 3784918"/>
              <a:gd name="connsiteX1" fmla="*/ 1088571 w 4211933"/>
              <a:gd name="connsiteY1" fmla="*/ 1247708 h 3784918"/>
              <a:gd name="connsiteX2" fmla="*/ 1530699 w 4211933"/>
              <a:gd name="connsiteY2" fmla="*/ 1951093 h 3784918"/>
              <a:gd name="connsiteX3" fmla="*/ 375138 w 4211933"/>
              <a:gd name="connsiteY3" fmla="*/ 3508588 h 3784918"/>
              <a:gd name="connsiteX4" fmla="*/ 3781529 w 4211933"/>
              <a:gd name="connsiteY4" fmla="*/ 3508588 h 3784918"/>
              <a:gd name="connsiteX5" fmla="*/ 2957565 w 4211933"/>
              <a:gd name="connsiteY5" fmla="*/ 1850610 h 3784918"/>
              <a:gd name="connsiteX6" fmla="*/ 3560466 w 4211933"/>
              <a:gd name="connsiteY6" fmla="*/ 1287902 h 3784918"/>
              <a:gd name="connsiteX7" fmla="*/ 2043339 w 4211933"/>
              <a:gd name="connsiteY7" fmla="*/ 179147 h 3784918"/>
              <a:gd name="connsiteX8" fmla="*/ 1721617 w 4211933"/>
              <a:gd name="connsiteY8" fmla="*/ 172535 h 3784918"/>
              <a:gd name="connsiteX0" fmla="*/ 1721617 w 4211933"/>
              <a:gd name="connsiteY0" fmla="*/ 6699 h 3619082"/>
              <a:gd name="connsiteX1" fmla="*/ 1088571 w 4211933"/>
              <a:gd name="connsiteY1" fmla="*/ 1081872 h 3619082"/>
              <a:gd name="connsiteX2" fmla="*/ 1530699 w 4211933"/>
              <a:gd name="connsiteY2" fmla="*/ 1785257 h 3619082"/>
              <a:gd name="connsiteX3" fmla="*/ 375138 w 4211933"/>
              <a:gd name="connsiteY3" fmla="*/ 3342752 h 3619082"/>
              <a:gd name="connsiteX4" fmla="*/ 3781529 w 4211933"/>
              <a:gd name="connsiteY4" fmla="*/ 3342752 h 3619082"/>
              <a:gd name="connsiteX5" fmla="*/ 2957565 w 4211933"/>
              <a:gd name="connsiteY5" fmla="*/ 1684774 h 3619082"/>
              <a:gd name="connsiteX6" fmla="*/ 3560466 w 4211933"/>
              <a:gd name="connsiteY6" fmla="*/ 1122066 h 3619082"/>
              <a:gd name="connsiteX7" fmla="*/ 2043339 w 4211933"/>
              <a:gd name="connsiteY7" fmla="*/ 13311 h 3619082"/>
              <a:gd name="connsiteX8" fmla="*/ 1721617 w 4211933"/>
              <a:gd name="connsiteY8" fmla="*/ 6699 h 3619082"/>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3560466 w 4211933"/>
              <a:gd name="connsiteY6" fmla="*/ 1120819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088571 w 4211933"/>
              <a:gd name="connsiteY1" fmla="*/ 1080625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784010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211933"/>
              <a:gd name="connsiteY0" fmla="*/ 5452 h 3617835"/>
              <a:gd name="connsiteX1" fmla="*/ 1189264 w 4211933"/>
              <a:gd name="connsiteY1" fmla="*/ 1102676 h 3617835"/>
              <a:gd name="connsiteX2" fmla="*/ 1530699 w 4211933"/>
              <a:gd name="connsiteY2" fmla="*/ 1694814 h 3617835"/>
              <a:gd name="connsiteX3" fmla="*/ 375138 w 4211933"/>
              <a:gd name="connsiteY3" fmla="*/ 3341505 h 3617835"/>
              <a:gd name="connsiteX4" fmla="*/ 3781529 w 4211933"/>
              <a:gd name="connsiteY4" fmla="*/ 3341505 h 3617835"/>
              <a:gd name="connsiteX5" fmla="*/ 2957565 w 4211933"/>
              <a:gd name="connsiteY5" fmla="*/ 1683527 h 3617835"/>
              <a:gd name="connsiteX6" fmla="*/ 2610077 w 4211933"/>
              <a:gd name="connsiteY6" fmla="*/ 1102676 h 3617835"/>
              <a:gd name="connsiteX7" fmla="*/ 2043339 w 4211933"/>
              <a:gd name="connsiteY7" fmla="*/ 12064 h 3617835"/>
              <a:gd name="connsiteX8" fmla="*/ 1721617 w 4211933"/>
              <a:gd name="connsiteY8" fmla="*/ 5452 h 3617835"/>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721617 w 4093623"/>
              <a:gd name="connsiteY0" fmla="*/ 5452 h 3615953"/>
              <a:gd name="connsiteX1" fmla="*/ 1189264 w 4093623"/>
              <a:gd name="connsiteY1" fmla="*/ 1102676 h 3615953"/>
              <a:gd name="connsiteX2" fmla="*/ 1530699 w 4093623"/>
              <a:gd name="connsiteY2" fmla="*/ 1694814 h 3615953"/>
              <a:gd name="connsiteX3" fmla="*/ 375138 w 4093623"/>
              <a:gd name="connsiteY3" fmla="*/ 3341505 h 3615953"/>
              <a:gd name="connsiteX4" fmla="*/ 3781529 w 4093623"/>
              <a:gd name="connsiteY4" fmla="*/ 3341505 h 3615953"/>
              <a:gd name="connsiteX5" fmla="*/ 2247702 w 4093623"/>
              <a:gd name="connsiteY5" fmla="*/ 1694814 h 3615953"/>
              <a:gd name="connsiteX6" fmla="*/ 2610077 w 4093623"/>
              <a:gd name="connsiteY6" fmla="*/ 1102676 h 3615953"/>
              <a:gd name="connsiteX7" fmla="*/ 2043339 w 4093623"/>
              <a:gd name="connsiteY7" fmla="*/ 12064 h 3615953"/>
              <a:gd name="connsiteX8" fmla="*/ 1721617 w 4093623"/>
              <a:gd name="connsiteY8" fmla="*/ 5452 h 3615953"/>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615084"/>
              <a:gd name="connsiteX1" fmla="*/ 1140072 w 3749279"/>
              <a:gd name="connsiteY1" fmla="*/ 1102676 h 3615084"/>
              <a:gd name="connsiteX2" fmla="*/ 1481507 w 3749279"/>
              <a:gd name="connsiteY2" fmla="*/ 1694814 h 3615084"/>
              <a:gd name="connsiteX3" fmla="*/ 325946 w 3749279"/>
              <a:gd name="connsiteY3" fmla="*/ 3341505 h 3615084"/>
              <a:gd name="connsiteX4" fmla="*/ 3437185 w 3749279"/>
              <a:gd name="connsiteY4" fmla="*/ 3336289 h 3615084"/>
              <a:gd name="connsiteX5" fmla="*/ 2198510 w 3749279"/>
              <a:gd name="connsiteY5" fmla="*/ 1694814 h 3615084"/>
              <a:gd name="connsiteX6" fmla="*/ 2560885 w 3749279"/>
              <a:gd name="connsiteY6" fmla="*/ 1102676 h 3615084"/>
              <a:gd name="connsiteX7" fmla="*/ 1994147 w 3749279"/>
              <a:gd name="connsiteY7" fmla="*/ 12064 h 3615084"/>
              <a:gd name="connsiteX8" fmla="*/ 1672425 w 3749279"/>
              <a:gd name="connsiteY8" fmla="*/ 5452 h 3615084"/>
              <a:gd name="connsiteX0" fmla="*/ 1672425 w 3749279"/>
              <a:gd name="connsiteY0" fmla="*/ 5452 h 3341505"/>
              <a:gd name="connsiteX1" fmla="*/ 1140072 w 3749279"/>
              <a:gd name="connsiteY1" fmla="*/ 1102676 h 3341505"/>
              <a:gd name="connsiteX2" fmla="*/ 1481507 w 3749279"/>
              <a:gd name="connsiteY2" fmla="*/ 1694814 h 3341505"/>
              <a:gd name="connsiteX3" fmla="*/ 325946 w 3749279"/>
              <a:gd name="connsiteY3" fmla="*/ 3341505 h 3341505"/>
              <a:gd name="connsiteX4" fmla="*/ 3437185 w 3749279"/>
              <a:gd name="connsiteY4" fmla="*/ 3336289 h 3341505"/>
              <a:gd name="connsiteX5" fmla="*/ 2198510 w 3749279"/>
              <a:gd name="connsiteY5" fmla="*/ 1694814 h 3341505"/>
              <a:gd name="connsiteX6" fmla="*/ 2560885 w 3749279"/>
              <a:gd name="connsiteY6" fmla="*/ 1102676 h 3341505"/>
              <a:gd name="connsiteX7" fmla="*/ 1994147 w 3749279"/>
              <a:gd name="connsiteY7" fmla="*/ 12064 h 3341505"/>
              <a:gd name="connsiteX8" fmla="*/ 1672425 w 3749279"/>
              <a:gd name="connsiteY8" fmla="*/ 5452 h 3341505"/>
              <a:gd name="connsiteX0" fmla="*/ 1346479 w 3423333"/>
              <a:gd name="connsiteY0" fmla="*/ 5452 h 3341505"/>
              <a:gd name="connsiteX1" fmla="*/ 814126 w 3423333"/>
              <a:gd name="connsiteY1" fmla="*/ 1102676 h 3341505"/>
              <a:gd name="connsiteX2" fmla="*/ 1155561 w 3423333"/>
              <a:gd name="connsiteY2" fmla="*/ 1694814 h 3341505"/>
              <a:gd name="connsiteX3" fmla="*/ 0 w 3423333"/>
              <a:gd name="connsiteY3" fmla="*/ 3341505 h 3341505"/>
              <a:gd name="connsiteX4" fmla="*/ 3111239 w 3423333"/>
              <a:gd name="connsiteY4" fmla="*/ 3336289 h 3341505"/>
              <a:gd name="connsiteX5" fmla="*/ 1872564 w 3423333"/>
              <a:gd name="connsiteY5" fmla="*/ 1694814 h 3341505"/>
              <a:gd name="connsiteX6" fmla="*/ 2234939 w 3423333"/>
              <a:gd name="connsiteY6" fmla="*/ 1102676 h 3341505"/>
              <a:gd name="connsiteX7" fmla="*/ 1668201 w 3423333"/>
              <a:gd name="connsiteY7" fmla="*/ 12064 h 3341505"/>
              <a:gd name="connsiteX8" fmla="*/ 1346479 w 3423333"/>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814126 w 3111239"/>
              <a:gd name="connsiteY1" fmla="*/ 1102676 h 3341505"/>
              <a:gd name="connsiteX2" fmla="*/ 1155561 w 3111239"/>
              <a:gd name="connsiteY2" fmla="*/ 1694814 h 3341505"/>
              <a:gd name="connsiteX3" fmla="*/ 0 w 3111239"/>
              <a:gd name="connsiteY3" fmla="*/ 3341505 h 3341505"/>
              <a:gd name="connsiteX4" fmla="*/ 3111239 w 3111239"/>
              <a:gd name="connsiteY4" fmla="*/ 3336289 h 3341505"/>
              <a:gd name="connsiteX5" fmla="*/ 1872564 w 3111239"/>
              <a:gd name="connsiteY5" fmla="*/ 1694814 h 3341505"/>
              <a:gd name="connsiteX6" fmla="*/ 2234939 w 3111239"/>
              <a:gd name="connsiteY6" fmla="*/ 1102676 h 3341505"/>
              <a:gd name="connsiteX7" fmla="*/ 1668201 w 3111239"/>
              <a:gd name="connsiteY7" fmla="*/ 12064 h 3341505"/>
              <a:gd name="connsiteX8" fmla="*/ 1346479 w 3111239"/>
              <a:gd name="connsiteY8" fmla="*/ 5452 h 3341505"/>
              <a:gd name="connsiteX0" fmla="*/ 1346479 w 3111239"/>
              <a:gd name="connsiteY0" fmla="*/ 5452 h 3341505"/>
              <a:gd name="connsiteX1" fmla="*/ 1155561 w 3111239"/>
              <a:gd name="connsiteY1" fmla="*/ 1694814 h 3341505"/>
              <a:gd name="connsiteX2" fmla="*/ 0 w 3111239"/>
              <a:gd name="connsiteY2" fmla="*/ 3341505 h 3341505"/>
              <a:gd name="connsiteX3" fmla="*/ 3111239 w 3111239"/>
              <a:gd name="connsiteY3" fmla="*/ 3336289 h 3341505"/>
              <a:gd name="connsiteX4" fmla="*/ 1872564 w 3111239"/>
              <a:gd name="connsiteY4" fmla="*/ 1694814 h 3341505"/>
              <a:gd name="connsiteX5" fmla="*/ 2234939 w 3111239"/>
              <a:gd name="connsiteY5" fmla="*/ 1102676 h 3341505"/>
              <a:gd name="connsiteX6" fmla="*/ 1668201 w 3111239"/>
              <a:gd name="connsiteY6" fmla="*/ 12064 h 3341505"/>
              <a:gd name="connsiteX7" fmla="*/ 1346479 w 3111239"/>
              <a:gd name="connsiteY7" fmla="*/ 5452 h 3341505"/>
              <a:gd name="connsiteX0" fmla="*/ 1668201 w 3111239"/>
              <a:gd name="connsiteY0" fmla="*/ 0 h 3329441"/>
              <a:gd name="connsiteX1" fmla="*/ 1155561 w 3111239"/>
              <a:gd name="connsiteY1" fmla="*/ 1682750 h 3329441"/>
              <a:gd name="connsiteX2" fmla="*/ 0 w 3111239"/>
              <a:gd name="connsiteY2" fmla="*/ 3329441 h 3329441"/>
              <a:gd name="connsiteX3" fmla="*/ 3111239 w 3111239"/>
              <a:gd name="connsiteY3" fmla="*/ 3324225 h 3329441"/>
              <a:gd name="connsiteX4" fmla="*/ 1872564 w 3111239"/>
              <a:gd name="connsiteY4" fmla="*/ 1682750 h 3329441"/>
              <a:gd name="connsiteX5" fmla="*/ 2234939 w 3111239"/>
              <a:gd name="connsiteY5" fmla="*/ 1090612 h 3329441"/>
              <a:gd name="connsiteX6" fmla="*/ 1668201 w 3111239"/>
              <a:gd name="connsiteY6" fmla="*/ 0 h 3329441"/>
              <a:gd name="connsiteX0" fmla="*/ 2234939 w 3111239"/>
              <a:gd name="connsiteY0" fmla="*/ 0 h 2238829"/>
              <a:gd name="connsiteX1" fmla="*/ 1155561 w 3111239"/>
              <a:gd name="connsiteY1" fmla="*/ 592138 h 2238829"/>
              <a:gd name="connsiteX2" fmla="*/ 0 w 3111239"/>
              <a:gd name="connsiteY2" fmla="*/ 2238829 h 2238829"/>
              <a:gd name="connsiteX3" fmla="*/ 3111239 w 3111239"/>
              <a:gd name="connsiteY3" fmla="*/ 2233613 h 2238829"/>
              <a:gd name="connsiteX4" fmla="*/ 1872564 w 3111239"/>
              <a:gd name="connsiteY4" fmla="*/ 592138 h 2238829"/>
              <a:gd name="connsiteX5" fmla="*/ 2234939 w 3111239"/>
              <a:gd name="connsiteY5" fmla="*/ 0 h 223882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4448 h 1921139"/>
              <a:gd name="connsiteX1" fmla="*/ 1155561 w 3111239"/>
              <a:gd name="connsiteY1" fmla="*/ 274448 h 1921139"/>
              <a:gd name="connsiteX2" fmla="*/ 0 w 3111239"/>
              <a:gd name="connsiteY2" fmla="*/ 1921139 h 1921139"/>
              <a:gd name="connsiteX3" fmla="*/ 3111239 w 3111239"/>
              <a:gd name="connsiteY3" fmla="*/ 1915923 h 1921139"/>
              <a:gd name="connsiteX4" fmla="*/ 1872564 w 3111239"/>
              <a:gd name="connsiteY4" fmla="*/ 274448 h 1921139"/>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 name="connsiteX0" fmla="*/ 1872564 w 3111239"/>
              <a:gd name="connsiteY0" fmla="*/ 273579 h 1920270"/>
              <a:gd name="connsiteX1" fmla="*/ 1155561 w 3111239"/>
              <a:gd name="connsiteY1" fmla="*/ 273579 h 1920270"/>
              <a:gd name="connsiteX2" fmla="*/ 0 w 3111239"/>
              <a:gd name="connsiteY2" fmla="*/ 1920270 h 1920270"/>
              <a:gd name="connsiteX3" fmla="*/ 3111239 w 3111239"/>
              <a:gd name="connsiteY3" fmla="*/ 1915054 h 1920270"/>
              <a:gd name="connsiteX4" fmla="*/ 1872564 w 3111239"/>
              <a:gd name="connsiteY4" fmla="*/ 273579 h 192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239" h="1920270">
                <a:moveTo>
                  <a:pt x="1872564" y="273579"/>
                </a:moveTo>
                <a:cubicBezTo>
                  <a:pt x="1546618" y="0"/>
                  <a:pt x="1519674" y="27805"/>
                  <a:pt x="1155561" y="273579"/>
                </a:cubicBezTo>
                <a:cubicBezTo>
                  <a:pt x="130543" y="1707651"/>
                  <a:pt x="990458" y="558326"/>
                  <a:pt x="0" y="1920270"/>
                </a:cubicBezTo>
                <a:lnTo>
                  <a:pt x="3111239" y="1915054"/>
                </a:lnTo>
                <a:cubicBezTo>
                  <a:pt x="2208134" y="727394"/>
                  <a:pt x="2774315" y="1534503"/>
                  <a:pt x="1872564" y="273579"/>
                </a:cubicBezTo>
                <a:close/>
              </a:path>
            </a:pathLst>
          </a:custGeom>
          <a:gradFill flip="none" rotWithShape="1">
            <a:gsLst>
              <a:gs pos="33000">
                <a:schemeClr val="accent4">
                  <a:lumMod val="50000"/>
                  <a:alpha val="75000"/>
                </a:schemeClr>
              </a:gs>
              <a:gs pos="95000">
                <a:schemeClr val="accent2"/>
              </a:gs>
            </a:gsLst>
            <a:lin ang="54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20" name="Oval 19"/>
          <p:cNvSpPr/>
          <p:nvPr/>
        </p:nvSpPr>
        <p:spPr>
          <a:xfrm>
            <a:off x="354842" y="1770063"/>
            <a:ext cx="8171621" cy="4876397"/>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
        <p:nvSpPr>
          <p:cNvPr id="21" name="TextBox 20"/>
          <p:cNvSpPr txBox="1"/>
          <p:nvPr/>
        </p:nvSpPr>
        <p:spPr>
          <a:xfrm>
            <a:off x="2190750" y="1238639"/>
            <a:ext cx="2872569" cy="400110"/>
          </a:xfrm>
          <a:prstGeom prst="rect">
            <a:avLst/>
          </a:prstGeom>
          <a:solidFill>
            <a:srgbClr val="7030A0"/>
          </a:solidFill>
        </p:spPr>
        <p:txBody>
          <a:bodyPr wrap="square" rtlCol="0">
            <a:spAutoFit/>
          </a:bodyPr>
          <a:lstStyle/>
          <a:p>
            <a:pPr algn="ctr"/>
            <a:r>
              <a:rPr lang="en-US" sz="2000" dirty="0" smtClean="0">
                <a:solidFill>
                  <a:srgbClr val="FFFF00"/>
                </a:solidFill>
                <a:latin typeface="Times New Roman" pitchFamily="18" charset="0"/>
                <a:cs typeface="Times New Roman" pitchFamily="18" charset="0"/>
              </a:rPr>
              <a:t>15000 years of diversity</a:t>
            </a:r>
            <a:endParaRPr lang="en-US" sz="2000" dirty="0">
              <a:solidFill>
                <a:srgbClr val="FFFF00"/>
              </a:solidFill>
              <a:latin typeface="Times New Roman" pitchFamily="18" charset="0"/>
              <a:cs typeface="Times New Roman" pitchFamily="18" charset="0"/>
            </a:endParaRPr>
          </a:p>
        </p:txBody>
      </p:sp>
      <p:sp>
        <p:nvSpPr>
          <p:cNvPr id="22" name="TextBox 21"/>
          <p:cNvSpPr txBox="1"/>
          <p:nvPr/>
        </p:nvSpPr>
        <p:spPr>
          <a:xfrm>
            <a:off x="6357458" y="5097796"/>
            <a:ext cx="1762827" cy="707886"/>
          </a:xfrm>
          <a:prstGeom prst="rect">
            <a:avLst/>
          </a:prstGeom>
          <a:solidFill>
            <a:srgbClr val="7030A0"/>
          </a:solidFill>
        </p:spPr>
        <p:txBody>
          <a:bodyPr wrap="square" rtlCol="0">
            <a:spAutoFit/>
          </a:bodyPr>
          <a:lstStyle/>
          <a:p>
            <a:r>
              <a:rPr lang="en-US" sz="2000" dirty="0" smtClean="0">
                <a:solidFill>
                  <a:srgbClr val="FFFF00"/>
                </a:solidFill>
                <a:latin typeface="Times New Roman" pitchFamily="18" charset="0"/>
                <a:cs typeface="Times New Roman" pitchFamily="18" charset="0"/>
              </a:rPr>
              <a:t>600? years of diversity</a:t>
            </a:r>
            <a:endParaRPr lang="en-US" sz="2000" dirty="0">
              <a:solidFill>
                <a:srgbClr val="FFFF00"/>
              </a:solidFill>
              <a:latin typeface="Times New Roman" pitchFamily="18" charset="0"/>
              <a:cs typeface="Times New Roman" pitchFamily="18" charset="0"/>
            </a:endParaRPr>
          </a:p>
        </p:txBody>
      </p:sp>
      <p:sp>
        <p:nvSpPr>
          <p:cNvPr id="23" name="TextBox 22"/>
          <p:cNvSpPr txBox="1"/>
          <p:nvPr/>
        </p:nvSpPr>
        <p:spPr>
          <a:xfrm>
            <a:off x="5182003" y="1236542"/>
            <a:ext cx="2085489" cy="400110"/>
          </a:xfrm>
          <a:prstGeom prst="rect">
            <a:avLst/>
          </a:prstGeom>
          <a:solidFill>
            <a:srgbClr val="FFFF00"/>
          </a:solidFill>
          <a:ln>
            <a:solidFill>
              <a:srgbClr val="7030A0"/>
            </a:solidFill>
          </a:ln>
        </p:spPr>
        <p:txBody>
          <a:bodyPr wrap="square" rtlCol="0">
            <a:spAutoFit/>
          </a:bodyPr>
          <a:lstStyle/>
          <a:p>
            <a:pPr algn="ctr"/>
            <a:r>
              <a:rPr lang="en-US" sz="2000" dirty="0" smtClean="0">
                <a:latin typeface="Times New Roman" pitchFamily="18" charset="0"/>
                <a:cs typeface="Times New Roman" pitchFamily="18" charset="0"/>
              </a:rPr>
              <a:t>Pr(</a:t>
            </a:r>
            <a:r>
              <a:rPr lang="en-US" sz="2000" i="1" dirty="0" smtClean="0">
                <a:latin typeface="Times New Roman" pitchFamily="18" charset="0"/>
                <a:cs typeface="Times New Roman" pitchFamily="18" charset="0"/>
              </a:rPr>
              <a:t>A</a:t>
            </a:r>
            <a:r>
              <a:rPr lang="en-US" sz="2000" dirty="0" smtClean="0">
                <a:latin typeface="Times New Roman" pitchFamily="18" charset="0"/>
                <a:cs typeface="Times New Roman" pitchFamily="18" charset="0"/>
              </a:rPr>
              <a:t>|</a:t>
            </a:r>
            <a:r>
              <a:rPr lang="en-US" sz="2000" i="1" dirty="0" smtClean="0">
                <a:latin typeface="Times New Roman" pitchFamily="18" charset="0"/>
                <a:cs typeface="Times New Roman" pitchFamily="18" charset="0"/>
              </a:rPr>
              <a:t>A</a:t>
            </a:r>
            <a:r>
              <a:rPr lang="en-US" sz="2000" dirty="0" smtClean="0">
                <a:latin typeface="Times New Roman" pitchFamily="18" charset="0"/>
                <a:cs typeface="Times New Roman" pitchFamily="18" charset="0"/>
              </a:rPr>
              <a:t>)≈ 1/3000</a:t>
            </a:r>
            <a:endParaRPr lang="en-US" sz="2000" dirty="0">
              <a:latin typeface="Times New Roman" pitchFamily="18" charset="0"/>
              <a:cs typeface="Times New Roman" pitchFamily="18" charset="0"/>
            </a:endParaRPr>
          </a:p>
        </p:txBody>
      </p:sp>
      <p:sp>
        <p:nvSpPr>
          <p:cNvPr id="24" name="TextBox 23"/>
          <p:cNvSpPr txBox="1"/>
          <p:nvPr/>
        </p:nvSpPr>
        <p:spPr>
          <a:xfrm>
            <a:off x="6182436" y="5811845"/>
            <a:ext cx="2715073" cy="400110"/>
          </a:xfrm>
          <a:prstGeom prst="rect">
            <a:avLst/>
          </a:prstGeom>
          <a:solidFill>
            <a:srgbClr val="FFFF00"/>
          </a:solidFill>
          <a:ln>
            <a:solidFill>
              <a:srgbClr val="7030A0"/>
            </a:solidFill>
          </a:ln>
        </p:spPr>
        <p:txBody>
          <a:bodyPr wrap="square" rtlCol="0">
            <a:spAutoFit/>
          </a:bodyPr>
          <a:lstStyle/>
          <a:p>
            <a:pPr algn="ctr"/>
            <a:r>
              <a:rPr lang="en-US" sz="2000" dirty="0" smtClean="0">
                <a:latin typeface="Times New Roman" pitchFamily="18" charset="0"/>
                <a:cs typeface="Times New Roman" pitchFamily="18" charset="0"/>
              </a:rPr>
              <a:t>1/10 &lt; Pr(</a:t>
            </a:r>
            <a:r>
              <a:rPr lang="en-US" sz="2000" i="1" dirty="0" smtClean="0">
                <a:latin typeface="Times New Roman" pitchFamily="18" charset="0"/>
                <a:cs typeface="Times New Roman" pitchFamily="18" charset="0"/>
              </a:rPr>
              <a:t>A</a:t>
            </a:r>
            <a:r>
              <a:rPr lang="en-US" sz="2000" dirty="0" smtClean="0">
                <a:latin typeface="Times New Roman" pitchFamily="18" charset="0"/>
                <a:cs typeface="Times New Roman" pitchFamily="18" charset="0"/>
              </a:rPr>
              <a:t>|</a:t>
            </a:r>
            <a:r>
              <a:rPr lang="en-US" sz="2000" i="1" dirty="0" smtClean="0">
                <a:latin typeface="Times New Roman" pitchFamily="18" charset="0"/>
                <a:cs typeface="Times New Roman" pitchFamily="18" charset="0"/>
              </a:rPr>
              <a:t>A</a:t>
            </a:r>
            <a:r>
              <a:rPr lang="en-US" sz="2000" dirty="0" smtClean="0">
                <a:latin typeface="Times New Roman" pitchFamily="18" charset="0"/>
                <a:cs typeface="Times New Roman" pitchFamily="18" charset="0"/>
              </a:rPr>
              <a:t>) &lt; ?</a:t>
            </a:r>
            <a:endParaRPr lang="en-US" sz="2000" dirty="0">
              <a:latin typeface="Times New Roman" pitchFamily="18" charset="0"/>
              <a:cs typeface="Times New Roman" pitchFamily="18" charset="0"/>
            </a:endParaRPr>
          </a:p>
        </p:txBody>
      </p:sp>
      <p:sp>
        <p:nvSpPr>
          <p:cNvPr id="25" name="Rectangle 24"/>
          <p:cNvSpPr/>
          <p:nvPr/>
        </p:nvSpPr>
        <p:spPr>
          <a:xfrm rot="21208080">
            <a:off x="-274170" y="1991603"/>
            <a:ext cx="9061824" cy="7835295"/>
          </a:xfrm>
          <a:prstGeom prst="rect">
            <a:avLst/>
          </a:prstGeom>
          <a:noFill/>
        </p:spPr>
        <p:txBody>
          <a:bodyPr wrap="none" lIns="91440" tIns="45720" rIns="91440" bIns="45720">
            <a:prstTxWarp prst="textArchUp">
              <a:avLst>
                <a:gd name="adj" fmla="val 10770269"/>
              </a:avLst>
            </a:prstTxWarp>
            <a:spAutoFit/>
          </a:bodyPr>
          <a:lstStyle/>
          <a:p>
            <a:pPr algn="ctr"/>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a:t>
            </a:r>
            <a:r>
              <a:rPr lang="en-US"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ll Native Americans</a:t>
            </a:r>
            <a:endParaRPr lang="en-US"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6" name="TextBox 25"/>
          <p:cNvSpPr txBox="1"/>
          <p:nvPr/>
        </p:nvSpPr>
        <p:spPr>
          <a:xfrm rot="900683">
            <a:off x="6990609" y="4615532"/>
            <a:ext cx="819455" cy="461665"/>
          </a:xfrm>
          <a:prstGeom prst="rect">
            <a:avLst/>
          </a:prstGeom>
          <a:noFill/>
        </p:spPr>
        <p:txBody>
          <a:bodyPr wrap="none" rtlCol="0">
            <a:spAutoFit/>
          </a:bodyPr>
          <a:lstStyle/>
          <a:p>
            <a:r>
              <a:rPr lang="en-US" sz="2400" dirty="0" smtClean="0">
                <a:solidFill>
                  <a:srgbClr val="FFFF00"/>
                </a:solidFill>
                <a:latin typeface="Times New Roman" pitchFamily="18" charset="0"/>
                <a:cs typeface="Times New Roman" pitchFamily="18" charset="0"/>
              </a:rPr>
              <a:t>Hopi</a:t>
            </a:r>
            <a:endParaRPr lang="en-US" sz="2400" dirty="0">
              <a:solidFill>
                <a:srgbClr val="FFFF00"/>
              </a:solidFill>
              <a:latin typeface="Times New Roman" pitchFamily="18" charset="0"/>
              <a:cs typeface="Times New Roman" pitchFamily="18" charset="0"/>
            </a:endParaRPr>
          </a:p>
        </p:txBody>
      </p:sp>
      <p:sp>
        <p:nvSpPr>
          <p:cNvPr id="28" name="TextBox 27"/>
          <p:cNvSpPr txBox="1"/>
          <p:nvPr/>
        </p:nvSpPr>
        <p:spPr>
          <a:xfrm>
            <a:off x="6037797" y="2937085"/>
            <a:ext cx="475964" cy="461665"/>
          </a:xfrm>
          <a:prstGeom prst="rect">
            <a:avLst/>
          </a:prstGeom>
          <a:solidFill>
            <a:schemeClr val="accent6">
              <a:lumMod val="40000"/>
              <a:lumOff val="60000"/>
            </a:schemeClr>
          </a:solidFill>
        </p:spPr>
        <p:txBody>
          <a:bodyPr wrap="none" rtlCol="0">
            <a:spAutoFit/>
          </a:bodyPr>
          <a:lstStyle/>
          <a:p>
            <a:r>
              <a:rPr lang="en-US" sz="2400" dirty="0" smtClean="0">
                <a:latin typeface="Times New Roman" pitchFamily="18" charset="0"/>
                <a:cs typeface="Times New Roman" pitchFamily="18" charset="0"/>
              </a:rPr>
              <a:t>Y-</a:t>
            </a:r>
            <a:endParaRPr lang="en-US" sz="2400" dirty="0">
              <a:latin typeface="Times New Roman" pitchFamily="18" charset="0"/>
              <a:cs typeface="Times New Roman" pitchFamily="18" charset="0"/>
            </a:endParaRPr>
          </a:p>
        </p:txBody>
      </p:sp>
      <p:sp>
        <p:nvSpPr>
          <p:cNvPr id="6" name="TextBox 5"/>
          <p:cNvSpPr txBox="1"/>
          <p:nvPr/>
        </p:nvSpPr>
        <p:spPr>
          <a:xfrm>
            <a:off x="354842" y="2370575"/>
            <a:ext cx="978658" cy="707886"/>
          </a:xfrm>
          <a:prstGeom prst="rect">
            <a:avLst/>
          </a:prstGeom>
          <a:solidFill>
            <a:schemeClr val="accent3">
              <a:lumMod val="60000"/>
              <a:lumOff val="40000"/>
            </a:schemeClr>
          </a:solidFill>
        </p:spPr>
        <p:txBody>
          <a:bodyPr wrap="square" rtlCol="0">
            <a:spAutoFit/>
          </a:bodyPr>
          <a:lstStyle/>
          <a:p>
            <a:r>
              <a:rPr lang="en-US" sz="2000" dirty="0" smtClean="0">
                <a:latin typeface="Times New Roman" pitchFamily="18" charset="0"/>
                <a:cs typeface="Times New Roman" pitchFamily="18" charset="0"/>
              </a:rPr>
              <a:t>15,000 </a:t>
            </a:r>
            <a:r>
              <a:rPr lang="en-US" sz="2000" dirty="0" err="1" smtClean="0">
                <a:latin typeface="Times New Roman" pitchFamily="18" charset="0"/>
                <a:cs typeface="Times New Roman" pitchFamily="18" charset="0"/>
              </a:rPr>
              <a:t>ybp</a:t>
            </a:r>
            <a:endParaRPr lang="en-US" sz="2000" dirty="0">
              <a:latin typeface="Times New Roman" pitchFamily="18" charset="0"/>
              <a:cs typeface="Times New Roman" pitchFamily="18"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60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1" presetClass="entr" presetSubtype="0" fill="hold" grpId="0" nodeType="withEffect">
                                  <p:stCondLst>
                                    <p:cond delay="50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0" nodeType="afterEffect">
                                  <p:stCondLst>
                                    <p:cond delay="50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1600"/>
                                  </p:stCondLst>
                                  <p:childTnLst>
                                    <p:set>
                                      <p:cBhvr>
                                        <p:cTn id="24" dur="1" fill="hold">
                                          <p:stCondLst>
                                            <p:cond delay="0"/>
                                          </p:stCondLst>
                                        </p:cTn>
                                        <p:tgtEl>
                                          <p:spTgt spid="7"/>
                                        </p:tgtEl>
                                        <p:attrNameLst>
                                          <p:attrName>style.visibility</p:attrName>
                                        </p:attrNameLst>
                                      </p:cBhvr>
                                      <p:to>
                                        <p:strVal val="visible"/>
                                      </p:to>
                                    </p:set>
                                  </p:childTnLst>
                                </p:cTn>
                              </p:par>
                            </p:childTnLst>
                          </p:cTn>
                        </p:par>
                        <p:par>
                          <p:cTn id="25" fill="hold">
                            <p:stCondLst>
                              <p:cond delay="1600"/>
                            </p:stCondLst>
                            <p:childTnLst>
                              <p:par>
                                <p:cTn id="26" presetID="55" presetClass="entr" presetSubtype="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strVal val="#ppt_w*0.70"/>
                                          </p:val>
                                        </p:tav>
                                        <p:tav tm="100000">
                                          <p:val>
                                            <p:strVal val="#ppt_w"/>
                                          </p:val>
                                        </p:tav>
                                      </p:tavLst>
                                    </p:anim>
                                    <p:anim calcmode="lin" valueType="num">
                                      <p:cBhvr>
                                        <p:cTn id="29" dur="1000" fill="hold"/>
                                        <p:tgtEl>
                                          <p:spTgt spid="28"/>
                                        </p:tgtEl>
                                        <p:attrNameLst>
                                          <p:attrName>ppt_h</p:attrName>
                                        </p:attrNameLst>
                                      </p:cBhvr>
                                      <p:tavLst>
                                        <p:tav tm="0">
                                          <p:val>
                                            <p:strVal val="#ppt_h"/>
                                          </p:val>
                                        </p:tav>
                                        <p:tav tm="100000">
                                          <p:val>
                                            <p:strVal val="#ppt_h"/>
                                          </p:val>
                                        </p:tav>
                                      </p:tavLst>
                                    </p:anim>
                                    <p:animEffect transition="in" filter="fade">
                                      <p:cBhvr>
                                        <p:cTn id="30" dur="1000"/>
                                        <p:tgtEl>
                                          <p:spTgt spid="28"/>
                                        </p:tgtEl>
                                      </p:cBhvr>
                                    </p:animEffect>
                                  </p:childTnLst>
                                </p:cTn>
                              </p:par>
                            </p:childTnLst>
                          </p:cTn>
                        </p:par>
                        <p:par>
                          <p:cTn id="31" fill="hold">
                            <p:stCondLst>
                              <p:cond delay="2600"/>
                            </p:stCondLst>
                            <p:childTnLst>
                              <p:par>
                                <p:cTn id="32" presetID="10" presetClass="exit" presetSubtype="0" fill="hold" nodeType="afterEffect">
                                  <p:stCondLst>
                                    <p:cond delay="0"/>
                                  </p:stCondLst>
                                  <p:childTnLst>
                                    <p:animEffect transition="out" filter="fade">
                                      <p:cBhvr>
                                        <p:cTn id="33" dur="2000"/>
                                        <p:tgtEl>
                                          <p:spTgt spid="27"/>
                                        </p:tgtEl>
                                      </p:cBhvr>
                                    </p:animEffect>
                                    <p:set>
                                      <p:cBhvr>
                                        <p:cTn id="34" dur="1" fill="hold">
                                          <p:stCondLst>
                                            <p:cond delay="1999"/>
                                          </p:stCondLst>
                                        </p:cTn>
                                        <p:tgtEl>
                                          <p:spTgt spid="27"/>
                                        </p:tgtEl>
                                        <p:attrNameLst>
                                          <p:attrName>style.visibility</p:attrName>
                                        </p:attrNameLst>
                                      </p:cBhvr>
                                      <p:to>
                                        <p:strVal val="hidden"/>
                                      </p:to>
                                    </p:set>
                                  </p:childTnLst>
                                </p:cTn>
                              </p:par>
                              <p:par>
                                <p:cTn id="35" presetID="1" presetClass="entr" presetSubtype="0" fill="hold" grpId="0" nodeType="withEffect">
                                  <p:stCondLst>
                                    <p:cond delay="80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par>
                          <p:cTn id="41" fill="hold">
                            <p:stCondLst>
                              <p:cond delay="0"/>
                            </p:stCondLst>
                            <p:childTnLst>
                              <p:par>
                                <p:cTn id="42" presetID="22" presetClass="entr" presetSubtype="8" fill="hold" nodeType="afterEffect">
                                  <p:stCondLst>
                                    <p:cond delay="500"/>
                                  </p:stCondLst>
                                  <p:childTnLst>
                                    <p:set>
                                      <p:cBhvr>
                                        <p:cTn id="43" dur="1" fill="hold">
                                          <p:stCondLst>
                                            <p:cond delay="0"/>
                                          </p:stCondLst>
                                        </p:cTn>
                                        <p:tgtEl>
                                          <p:spTgt spid="25"/>
                                        </p:tgtEl>
                                        <p:attrNameLst>
                                          <p:attrName>style.visibility</p:attrName>
                                        </p:attrNameLst>
                                      </p:cBhvr>
                                      <p:to>
                                        <p:strVal val="visible"/>
                                      </p:to>
                                    </p:set>
                                    <p:animEffect transition="in" filter="wipe(left)">
                                      <p:cBhvr>
                                        <p:cTn id="44" dur="10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1"/>
                                        </p:tgtEl>
                                        <p:attrNameLst>
                                          <p:attrName>style.visibility</p:attrName>
                                        </p:attrNameLst>
                                      </p:cBhvr>
                                      <p:to>
                                        <p:strVal val="visible"/>
                                      </p:to>
                                    </p:set>
                                  </p:childTnLst>
                                </p:cTn>
                              </p:par>
                            </p:childTnLst>
                          </p:cTn>
                        </p:par>
                        <p:par>
                          <p:cTn id="65" fill="hold">
                            <p:stCondLst>
                              <p:cond delay="0"/>
                            </p:stCondLst>
                            <p:childTnLst>
                              <p:par>
                                <p:cTn id="66" presetID="22" presetClass="entr" presetSubtype="8" fill="hold" grpId="0" nodeType="afterEffect">
                                  <p:stCondLst>
                                    <p:cond delay="500"/>
                                  </p:stCondLst>
                                  <p:childTnLst>
                                    <p:set>
                                      <p:cBhvr>
                                        <p:cTn id="67" dur="1" fill="hold">
                                          <p:stCondLst>
                                            <p:cond delay="0"/>
                                          </p:stCondLst>
                                        </p:cTn>
                                        <p:tgtEl>
                                          <p:spTgt spid="17"/>
                                        </p:tgtEl>
                                        <p:attrNameLst>
                                          <p:attrName>style.visibility</p:attrName>
                                        </p:attrNameLst>
                                      </p:cBhvr>
                                      <p:to>
                                        <p:strVal val="visible"/>
                                      </p:to>
                                    </p:set>
                                    <p:animEffect transition="in" filter="wipe(left)">
                                      <p:cBhvr>
                                        <p:cTn id="68" dur="2000"/>
                                        <p:tgtEl>
                                          <p:spTgt spid="17"/>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2"/>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P spid="9" grpId="0" animBg="1"/>
      <p:bldP spid="10" grpId="0" animBg="1"/>
      <p:bldP spid="11" grpId="0" animBg="1"/>
      <p:bldP spid="12" grpId="0"/>
      <p:bldP spid="13" grpId="0" animBg="1"/>
      <p:bldP spid="14" grpId="0" animBg="1"/>
      <p:bldP spid="15" grpId="0" animBg="1"/>
      <p:bldP spid="16" grpId="0" animBg="1"/>
      <p:bldP spid="17" grpId="0" animBg="1"/>
      <p:bldP spid="5" grpId="0" animBg="1"/>
      <p:bldP spid="20" grpId="0" animBg="1"/>
      <p:bldP spid="21" grpId="0" animBg="1"/>
      <p:bldP spid="22" grpId="0" animBg="1"/>
      <p:bldP spid="23" grpId="0" animBg="1"/>
      <p:bldP spid="24" grpId="0" animBg="1"/>
      <p:bldP spid="26" grpId="0"/>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IBD dominates </a:t>
            </a:r>
            <a:r>
              <a:rPr lang="en-US" dirty="0" err="1" smtClean="0"/>
              <a:t>Yfiler</a:t>
            </a:r>
            <a:r>
              <a:rPr lang="en-US" dirty="0" smtClean="0"/>
              <a:t> matching</a:t>
            </a:r>
            <a:endParaRPr lang="en-US" dirty="0"/>
          </a:p>
        </p:txBody>
      </p:sp>
      <p:pic>
        <p:nvPicPr>
          <p:cNvPr id="5" name="Content Placeholder 4" descr="ID IBD-IBS-sIBS.jpg"/>
          <p:cNvPicPr>
            <a:picLocks noGrp="1" noChangeAspect="1"/>
          </p:cNvPicPr>
          <p:nvPr>
            <p:ph idx="1"/>
          </p:nvPr>
        </p:nvPicPr>
        <p:blipFill>
          <a:blip r:embed="rId2" cstate="print"/>
          <a:stretch>
            <a:fillRect/>
          </a:stretch>
        </p:blipFill>
        <p:spPr>
          <a:xfrm>
            <a:off x="800816" y="1600200"/>
            <a:ext cx="7542367" cy="4525963"/>
          </a:xfrm>
        </p:spPr>
      </p:pic>
      <p:sp>
        <p:nvSpPr>
          <p:cNvPr id="2" name="Date Placeholder 1"/>
          <p:cNvSpPr>
            <a:spLocks noGrp="1"/>
          </p:cNvSpPr>
          <p:nvPr>
            <p:ph type="dt" sz="half" idx="10"/>
          </p:nvPr>
        </p:nvSpPr>
        <p:spPr/>
        <p:txBody>
          <a:bodyPr/>
          <a:lstStyle/>
          <a:p>
            <a:pPr>
              <a:defRPr/>
            </a:pPr>
            <a:fld id="{D398C3DB-DCB6-4757-8B8B-88DCB92B37F2}" type="datetime1">
              <a:rPr lang="en-US" smtClean="0"/>
              <a:pPr>
                <a:defRPr/>
              </a:pPr>
              <a:t>5/28/2018</a:t>
            </a:fld>
            <a:endParaRPr lang="en-US"/>
          </a:p>
        </p:txBody>
      </p:sp>
      <p:cxnSp>
        <p:nvCxnSpPr>
          <p:cNvPr id="6" name="Straight Arrow Connector 5"/>
          <p:cNvCxnSpPr/>
          <p:nvPr/>
        </p:nvCxnSpPr>
        <p:spPr>
          <a:xfrm>
            <a:off x="1968441" y="2895600"/>
            <a:ext cx="0" cy="356616"/>
          </a:xfrm>
          <a:prstGeom prst="straightConnector1">
            <a:avLst/>
          </a:prstGeom>
          <a:ln w="12700">
            <a:prstDash val="sysDash"/>
            <a:tailEnd type="non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1443547" y="3247183"/>
            <a:ext cx="533400" cy="0"/>
          </a:xfrm>
          <a:prstGeom prst="straightConnector1">
            <a:avLst/>
          </a:prstGeom>
          <a:ln w="12700">
            <a:prstDash val="sysDash"/>
            <a:tailEnd type="arrow"/>
          </a:ln>
        </p:spPr>
        <p:style>
          <a:lnRef idx="1">
            <a:schemeClr val="accent1"/>
          </a:lnRef>
          <a:fillRef idx="0">
            <a:schemeClr val="accent1"/>
          </a:fillRef>
          <a:effectRef idx="0">
            <a:schemeClr val="accent1"/>
          </a:effectRef>
          <a:fontRef idx="minor">
            <a:schemeClr val="tx1"/>
          </a:fontRef>
        </p:style>
      </p:cxnSp>
      <p:sp>
        <p:nvSpPr>
          <p:cNvPr id="12" name="Freeform 11"/>
          <p:cNvSpPr/>
          <p:nvPr/>
        </p:nvSpPr>
        <p:spPr>
          <a:xfrm>
            <a:off x="1142999" y="1066800"/>
            <a:ext cx="2743201" cy="1015022"/>
          </a:xfrm>
          <a:custGeom>
            <a:avLst/>
            <a:gdLst>
              <a:gd name="connsiteX0" fmla="*/ 2028093 w 2028093"/>
              <a:gd name="connsiteY0" fmla="*/ 1207477 h 1408723"/>
              <a:gd name="connsiteX1" fmla="*/ 304800 w 2028093"/>
              <a:gd name="connsiteY1" fmla="*/ 1207477 h 1408723"/>
              <a:gd name="connsiteX2" fmla="*/ 199293 w 2028093"/>
              <a:gd name="connsiteY2" fmla="*/ 0 h 1408723"/>
              <a:gd name="connsiteX3" fmla="*/ 199293 w 2028093"/>
              <a:gd name="connsiteY3" fmla="*/ 0 h 1408723"/>
              <a:gd name="connsiteX4" fmla="*/ 445477 w 2028093"/>
              <a:gd name="connsiteY4" fmla="*/ 117231 h 1408723"/>
              <a:gd name="connsiteX0" fmla="*/ 2028093 w 2028093"/>
              <a:gd name="connsiteY0" fmla="*/ 1207477 h 1408723"/>
              <a:gd name="connsiteX1" fmla="*/ 304800 w 2028093"/>
              <a:gd name="connsiteY1" fmla="*/ 1207477 h 1408723"/>
              <a:gd name="connsiteX2" fmla="*/ 199293 w 2028093"/>
              <a:gd name="connsiteY2" fmla="*/ 0 h 1408723"/>
              <a:gd name="connsiteX3" fmla="*/ 199293 w 2028093"/>
              <a:gd name="connsiteY3" fmla="*/ 0 h 1408723"/>
              <a:gd name="connsiteX0" fmla="*/ 2028093 w 2028093"/>
              <a:gd name="connsiteY0" fmla="*/ 1207477 h 1308100"/>
              <a:gd name="connsiteX1" fmla="*/ 304800 w 2028093"/>
              <a:gd name="connsiteY1" fmla="*/ 1207477 h 1308100"/>
              <a:gd name="connsiteX2" fmla="*/ 199293 w 2028093"/>
              <a:gd name="connsiteY2" fmla="*/ 0 h 1308100"/>
              <a:gd name="connsiteX3" fmla="*/ 199293 w 2028093"/>
              <a:gd name="connsiteY3" fmla="*/ 0 h 1308100"/>
              <a:gd name="connsiteX0" fmla="*/ 2028093 w 2028093"/>
              <a:gd name="connsiteY0" fmla="*/ 1207477 h 1231900"/>
              <a:gd name="connsiteX1" fmla="*/ 304800 w 2028093"/>
              <a:gd name="connsiteY1" fmla="*/ 1207477 h 1231900"/>
              <a:gd name="connsiteX2" fmla="*/ 199293 w 2028093"/>
              <a:gd name="connsiteY2" fmla="*/ 0 h 1231900"/>
              <a:gd name="connsiteX3" fmla="*/ 199293 w 2028093"/>
              <a:gd name="connsiteY3" fmla="*/ 0 h 1231900"/>
              <a:gd name="connsiteX0" fmla="*/ 2784231 w 2784231"/>
              <a:gd name="connsiteY0" fmla="*/ 873369 h 1209431"/>
              <a:gd name="connsiteX1" fmla="*/ 304800 w 2784231"/>
              <a:gd name="connsiteY1" fmla="*/ 1207477 h 1209431"/>
              <a:gd name="connsiteX2" fmla="*/ 199293 w 2784231"/>
              <a:gd name="connsiteY2" fmla="*/ 0 h 1209431"/>
              <a:gd name="connsiteX3" fmla="*/ 199293 w 2784231"/>
              <a:gd name="connsiteY3" fmla="*/ 0 h 1209431"/>
              <a:gd name="connsiteX0" fmla="*/ 2743200 w 2743200"/>
              <a:gd name="connsiteY0" fmla="*/ 873369 h 897792"/>
              <a:gd name="connsiteX1" fmla="*/ 304800 w 2743200"/>
              <a:gd name="connsiteY1" fmla="*/ 873370 h 897792"/>
              <a:gd name="connsiteX2" fmla="*/ 158262 w 2743200"/>
              <a:gd name="connsiteY2" fmla="*/ 0 h 897792"/>
              <a:gd name="connsiteX3" fmla="*/ 158262 w 2743200"/>
              <a:gd name="connsiteY3" fmla="*/ 0 h 897792"/>
              <a:gd name="connsiteX0" fmla="*/ 2743200 w 2743200"/>
              <a:gd name="connsiteY0" fmla="*/ 990599 h 1015022"/>
              <a:gd name="connsiteX1" fmla="*/ 304800 w 2743200"/>
              <a:gd name="connsiteY1" fmla="*/ 990600 h 1015022"/>
              <a:gd name="connsiteX2" fmla="*/ 158262 w 2743200"/>
              <a:gd name="connsiteY2" fmla="*/ 117230 h 1015022"/>
              <a:gd name="connsiteX3" fmla="*/ 685799 w 2743200"/>
              <a:gd name="connsiteY3" fmla="*/ 0 h 1015022"/>
              <a:gd name="connsiteX0" fmla="*/ 2743201 w 2743201"/>
              <a:gd name="connsiteY0" fmla="*/ 990599 h 1015022"/>
              <a:gd name="connsiteX1" fmla="*/ 304801 w 2743201"/>
              <a:gd name="connsiteY1" fmla="*/ 990600 h 1015022"/>
              <a:gd name="connsiteX2" fmla="*/ 0 w 2743201"/>
              <a:gd name="connsiteY2" fmla="*/ 0 h 1015022"/>
              <a:gd name="connsiteX3" fmla="*/ 685800 w 2743201"/>
              <a:gd name="connsiteY3" fmla="*/ 0 h 1015022"/>
              <a:gd name="connsiteX0" fmla="*/ 2743201 w 2743201"/>
              <a:gd name="connsiteY0" fmla="*/ 990599 h 1015022"/>
              <a:gd name="connsiteX1" fmla="*/ 304801 w 2743201"/>
              <a:gd name="connsiteY1" fmla="*/ 990600 h 1015022"/>
              <a:gd name="connsiteX2" fmla="*/ 0 w 2743201"/>
              <a:gd name="connsiteY2" fmla="*/ 0 h 1015022"/>
              <a:gd name="connsiteX3" fmla="*/ 762001 w 2743201"/>
              <a:gd name="connsiteY3" fmla="*/ 0 h 1015022"/>
            </a:gdLst>
            <a:ahLst/>
            <a:cxnLst>
              <a:cxn ang="0">
                <a:pos x="connsiteX0" y="connsiteY0"/>
              </a:cxn>
              <a:cxn ang="0">
                <a:pos x="connsiteX1" y="connsiteY1"/>
              </a:cxn>
              <a:cxn ang="0">
                <a:pos x="connsiteX2" y="connsiteY2"/>
              </a:cxn>
              <a:cxn ang="0">
                <a:pos x="connsiteX3" y="connsiteY3"/>
              </a:cxn>
            </a:cxnLst>
            <a:rect l="l" t="t" r="r" b="b"/>
            <a:pathLst>
              <a:path w="2743201" h="1015022">
                <a:moveTo>
                  <a:pt x="2743201" y="990599"/>
                </a:moveTo>
                <a:cubicBezTo>
                  <a:pt x="1822939" y="1015022"/>
                  <a:pt x="1043355" y="992554"/>
                  <a:pt x="304801" y="990600"/>
                </a:cubicBezTo>
                <a:cubicBezTo>
                  <a:pt x="1" y="789354"/>
                  <a:pt x="24423" y="145562"/>
                  <a:pt x="0" y="0"/>
                </a:cubicBezTo>
                <a:lnTo>
                  <a:pt x="762001" y="0"/>
                </a:lnTo>
              </a:path>
            </a:pathLst>
          </a:cu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30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8" presetClass="entr" presetSubtype="12"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strips(downLeft)">
                                      <p:cBhvr>
                                        <p:cTn id="11" dur="500"/>
                                        <p:tgtEl>
                                          <p:spTgt spid="6"/>
                                        </p:tgtEl>
                                      </p:cBhvr>
                                    </p:animEffect>
                                  </p:childTnLst>
                                </p:cTn>
                              </p:par>
                            </p:childTnLst>
                          </p:cTn>
                        </p:par>
                        <p:par>
                          <p:cTn id="12" fill="hold">
                            <p:stCondLst>
                              <p:cond delay="500"/>
                            </p:stCondLst>
                            <p:childTnLst>
                              <p:par>
                                <p:cTn id="13" presetID="22" presetClass="entr" presetSubtype="2"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right)">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398C3DB-DCB6-4757-8B8B-88DCB92B37F2}" type="datetime1">
              <a:rPr lang="en-US" smtClean="0"/>
              <a:pPr>
                <a:defRPr/>
              </a:pPr>
              <a:t>5/28/2018</a:t>
            </a:fld>
            <a:endParaRPr lang="en-US"/>
          </a:p>
        </p:txBody>
      </p:sp>
      <p:pic>
        <p:nvPicPr>
          <p:cNvPr id="6" name="Picture 5" descr="Identical (population accounted)2018-5-15.jpg"/>
          <p:cNvPicPr>
            <a:picLocks noChangeAspect="1"/>
          </p:cNvPicPr>
          <p:nvPr/>
        </p:nvPicPr>
        <p:blipFill>
          <a:blip r:embed="rId3" cstate="print"/>
          <a:stretch>
            <a:fillRect/>
          </a:stretch>
        </p:blipFill>
        <p:spPr>
          <a:xfrm>
            <a:off x="0" y="0"/>
            <a:ext cx="9141809" cy="6858000"/>
          </a:xfrm>
          <a:prstGeom prst="rect">
            <a:avLst/>
          </a:prstGeom>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Identical (population accounted)2018-5-15.jpg"/>
          <p:cNvPicPr>
            <a:picLocks noChangeAspect="1"/>
          </p:cNvPicPr>
          <p:nvPr/>
        </p:nvPicPr>
        <p:blipFill>
          <a:blip r:embed="rId2" cstate="print"/>
          <a:stretch>
            <a:fillRect/>
          </a:stretch>
        </p:blipFill>
        <p:spPr>
          <a:xfrm>
            <a:off x="1098" y="1609344"/>
            <a:ext cx="4509959" cy="3383280"/>
          </a:xfrm>
          <a:prstGeom prst="rect">
            <a:avLst/>
          </a:prstGeom>
        </p:spPr>
      </p:pic>
      <p:sp>
        <p:nvSpPr>
          <p:cNvPr id="5" name="Title 4"/>
          <p:cNvSpPr>
            <a:spLocks noGrp="1"/>
          </p:cNvSpPr>
          <p:nvPr>
            <p:ph type="title"/>
          </p:nvPr>
        </p:nvSpPr>
        <p:spPr>
          <a:xfrm>
            <a:off x="228600" y="274638"/>
            <a:ext cx="5334000" cy="1143000"/>
          </a:xfrm>
        </p:spPr>
        <p:txBody>
          <a:bodyPr>
            <a:normAutofit fontScale="90000"/>
          </a:bodyPr>
          <a:lstStyle/>
          <a:p>
            <a:r>
              <a:rPr lang="en-US" dirty="0" err="1" smtClean="0"/>
              <a:t>Haplotypes</a:t>
            </a:r>
            <a:r>
              <a:rPr lang="en-US" dirty="0" smtClean="0"/>
              <a:t> are NOT just super-polymorphic loci</a:t>
            </a:r>
            <a:endParaRPr lang="en-US" dirty="0"/>
          </a:p>
        </p:txBody>
      </p:sp>
      <p:sp>
        <p:nvSpPr>
          <p:cNvPr id="2" name="Date Placeholder 1"/>
          <p:cNvSpPr>
            <a:spLocks noGrp="1"/>
          </p:cNvSpPr>
          <p:nvPr>
            <p:ph type="dt" sz="half" idx="10"/>
          </p:nvPr>
        </p:nvSpPr>
        <p:spPr/>
        <p:txBody>
          <a:bodyPr/>
          <a:lstStyle/>
          <a:p>
            <a:pPr>
              <a:defRPr/>
            </a:pPr>
            <a:fld id="{D398C3DB-DCB6-4757-8B8B-88DCB92B37F2}" type="datetime1">
              <a:rPr lang="en-US" smtClean="0"/>
              <a:pPr>
                <a:defRPr/>
              </a:pPr>
              <a:t>5/28/2018</a:t>
            </a:fld>
            <a:endParaRPr lang="en-US"/>
          </a:p>
        </p:txBody>
      </p:sp>
      <p:pic>
        <p:nvPicPr>
          <p:cNvPr id="4" name="Picture 3" descr="Identical 1 locus (population accounted).jpg"/>
          <p:cNvPicPr>
            <a:picLocks noChangeAspect="1"/>
          </p:cNvPicPr>
          <p:nvPr/>
        </p:nvPicPr>
        <p:blipFill>
          <a:blip r:embed="rId3" cstate="print"/>
          <a:stretch>
            <a:fillRect/>
          </a:stretch>
        </p:blipFill>
        <p:spPr>
          <a:xfrm>
            <a:off x="4634041" y="1607820"/>
            <a:ext cx="4509959" cy="3383280"/>
          </a:xfrm>
          <a:prstGeom prst="rect">
            <a:avLst/>
          </a:prstGeom>
        </p:spPr>
      </p:pic>
      <p:sp>
        <p:nvSpPr>
          <p:cNvPr id="9" name="TextBox 8"/>
          <p:cNvSpPr txBox="1"/>
          <p:nvPr/>
        </p:nvSpPr>
        <p:spPr>
          <a:xfrm>
            <a:off x="399242" y="4583131"/>
            <a:ext cx="3393155" cy="1477328"/>
          </a:xfrm>
          <a:prstGeom prst="rect">
            <a:avLst/>
          </a:prstGeom>
          <a:noFill/>
          <a:ln>
            <a:solidFill>
              <a:srgbClr val="190F9D"/>
            </a:solidFill>
          </a:ln>
        </p:spPr>
        <p:txBody>
          <a:bodyPr wrap="square" rtlCol="0">
            <a:spAutoFit/>
          </a:bodyPr>
          <a:lstStyle/>
          <a:p>
            <a:pPr algn="r"/>
            <a:r>
              <a:rPr lang="en-US" b="1" dirty="0" err="1" smtClean="0">
                <a:solidFill>
                  <a:srgbClr val="190F9D"/>
                </a:solidFill>
              </a:rPr>
              <a:t>Haplotype</a:t>
            </a:r>
            <a:r>
              <a:rPr lang="en-US" b="1" dirty="0" smtClean="0">
                <a:solidFill>
                  <a:srgbClr val="190F9D"/>
                </a:solidFill>
              </a:rPr>
              <a:t> </a:t>
            </a:r>
          </a:p>
          <a:p>
            <a:pPr algn="r"/>
            <a:endParaRPr lang="en-US" b="1" dirty="0" smtClean="0">
              <a:solidFill>
                <a:srgbClr val="190F9D"/>
              </a:solidFill>
            </a:endParaRPr>
          </a:p>
          <a:p>
            <a:pPr algn="r"/>
            <a:endParaRPr lang="en-US" b="1" dirty="0" smtClean="0">
              <a:solidFill>
                <a:srgbClr val="190F9D"/>
              </a:solidFill>
            </a:endParaRPr>
          </a:p>
          <a:p>
            <a:pPr algn="r"/>
            <a:r>
              <a:rPr lang="en-US" b="1" dirty="0" smtClean="0">
                <a:solidFill>
                  <a:srgbClr val="FF0000"/>
                </a:solidFill>
              </a:rPr>
              <a:t>IBD</a:t>
            </a:r>
            <a:r>
              <a:rPr lang="en-US" b="1" dirty="0" smtClean="0">
                <a:solidFill>
                  <a:srgbClr val="190F9D"/>
                </a:solidFill>
              </a:rPr>
              <a:t> – </a:t>
            </a:r>
            <a:r>
              <a:rPr lang="en-US" b="1" dirty="0" err="1" smtClean="0">
                <a:solidFill>
                  <a:srgbClr val="190F9D"/>
                </a:solidFill>
              </a:rPr>
              <a:t>patrilineal</a:t>
            </a:r>
            <a:r>
              <a:rPr lang="en-US" b="1" dirty="0" smtClean="0">
                <a:solidFill>
                  <a:srgbClr val="190F9D"/>
                </a:solidFill>
              </a:rPr>
              <a:t> link without intervening mutation.</a:t>
            </a:r>
            <a:endParaRPr lang="en-US" b="1" dirty="0">
              <a:solidFill>
                <a:srgbClr val="190F9D"/>
              </a:solidFill>
            </a:endParaRPr>
          </a:p>
        </p:txBody>
      </p:sp>
      <p:sp>
        <p:nvSpPr>
          <p:cNvPr id="10" name="TextBox 9"/>
          <p:cNvSpPr txBox="1"/>
          <p:nvPr/>
        </p:nvSpPr>
        <p:spPr>
          <a:xfrm>
            <a:off x="5190301" y="4621768"/>
            <a:ext cx="2240812" cy="1200329"/>
          </a:xfrm>
          <a:prstGeom prst="rect">
            <a:avLst/>
          </a:prstGeom>
          <a:noFill/>
          <a:ln>
            <a:solidFill>
              <a:srgbClr val="190F9D"/>
            </a:solidFill>
          </a:ln>
        </p:spPr>
        <p:txBody>
          <a:bodyPr wrap="square" rtlCol="0">
            <a:spAutoFit/>
          </a:bodyPr>
          <a:lstStyle/>
          <a:p>
            <a:r>
              <a:rPr lang="en-US" b="1" dirty="0" smtClean="0">
                <a:solidFill>
                  <a:schemeClr val="tx2">
                    <a:lumMod val="50000"/>
                  </a:schemeClr>
                </a:solidFill>
              </a:rPr>
              <a:t>STR locus</a:t>
            </a:r>
          </a:p>
          <a:p>
            <a:endParaRPr lang="en-US" b="1" dirty="0" smtClean="0">
              <a:solidFill>
                <a:schemeClr val="tx2">
                  <a:lumMod val="50000"/>
                </a:schemeClr>
              </a:solidFill>
            </a:endParaRPr>
          </a:p>
          <a:p>
            <a:endParaRPr lang="en-US" b="1" dirty="0" smtClean="0">
              <a:solidFill>
                <a:schemeClr val="tx2">
                  <a:lumMod val="50000"/>
                </a:schemeClr>
              </a:solidFill>
            </a:endParaRPr>
          </a:p>
          <a:p>
            <a:r>
              <a:rPr lang="en-US" b="1" dirty="0" smtClean="0">
                <a:solidFill>
                  <a:schemeClr val="tx2">
                    <a:lumMod val="50000"/>
                  </a:schemeClr>
                </a:solidFill>
              </a:rPr>
              <a:t> </a:t>
            </a:r>
            <a:r>
              <a:rPr lang="en-US" b="1" i="1" dirty="0" smtClean="0">
                <a:solidFill>
                  <a:schemeClr val="tx2">
                    <a:lumMod val="50000"/>
                  </a:schemeClr>
                </a:solidFill>
              </a:rPr>
              <a:t>coincidence.</a:t>
            </a:r>
            <a:endParaRPr lang="en-US" b="1" dirty="0">
              <a:solidFill>
                <a:schemeClr val="tx2">
                  <a:lumMod val="50000"/>
                </a:schemeClr>
              </a:solidFill>
            </a:endParaRPr>
          </a:p>
        </p:txBody>
      </p:sp>
      <p:sp>
        <p:nvSpPr>
          <p:cNvPr id="11" name="TextBox 10"/>
          <p:cNvSpPr txBox="1"/>
          <p:nvPr/>
        </p:nvSpPr>
        <p:spPr>
          <a:xfrm>
            <a:off x="3073065" y="4991100"/>
            <a:ext cx="2997870" cy="369332"/>
          </a:xfrm>
          <a:prstGeom prst="rect">
            <a:avLst/>
          </a:prstGeom>
          <a:solidFill>
            <a:schemeClr val="bg1"/>
          </a:solidFill>
          <a:ln>
            <a:solidFill>
              <a:srgbClr val="006600"/>
            </a:solidFill>
          </a:ln>
        </p:spPr>
        <p:txBody>
          <a:bodyPr wrap="square" rtlCol="0">
            <a:spAutoFit/>
          </a:bodyPr>
          <a:lstStyle/>
          <a:p>
            <a:pPr algn="ctr"/>
            <a:r>
              <a:rPr lang="en-US" b="1" dirty="0" smtClean="0">
                <a:solidFill>
                  <a:srgbClr val="006600"/>
                </a:solidFill>
              </a:rPr>
              <a:t>matching</a:t>
            </a:r>
            <a:r>
              <a:rPr lang="en-US" dirty="0" smtClean="0"/>
              <a:t> is dominated by</a:t>
            </a:r>
            <a:endParaRPr lang="en-US" dirty="0"/>
          </a:p>
        </p:txBody>
      </p:sp>
      <p:sp>
        <p:nvSpPr>
          <p:cNvPr id="13" name="Oval 12"/>
          <p:cNvSpPr/>
          <p:nvPr/>
        </p:nvSpPr>
        <p:spPr>
          <a:xfrm>
            <a:off x="6027226" y="4969402"/>
            <a:ext cx="194636" cy="4180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921041" y="4969402"/>
            <a:ext cx="194636" cy="4180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953000" y="0"/>
            <a:ext cx="4191000" cy="1569660"/>
          </a:xfrm>
          <a:prstGeom prst="rect">
            <a:avLst/>
          </a:prstGeom>
          <a:solidFill>
            <a:srgbClr val="FFFF99"/>
          </a:solidFill>
        </p:spPr>
        <p:txBody>
          <a:bodyPr wrap="square" rtlCol="0">
            <a:spAutoFit/>
          </a:bodyPr>
          <a:lstStyle/>
          <a:p>
            <a:r>
              <a:rPr lang="en-US" sz="2400" dirty="0" smtClean="0"/>
              <a:t>Moral – </a:t>
            </a:r>
          </a:p>
          <a:p>
            <a:endParaRPr lang="en-US" sz="2400" dirty="0" smtClean="0"/>
          </a:p>
          <a:p>
            <a:r>
              <a:rPr lang="en-US" sz="2400" dirty="0" smtClean="0"/>
              <a:t>Y-</a:t>
            </a:r>
            <a:r>
              <a:rPr lang="en-US" sz="2400" dirty="0" err="1" smtClean="0"/>
              <a:t>haplotype</a:t>
            </a:r>
            <a:r>
              <a:rPr lang="en-US" sz="2400" dirty="0" smtClean="0"/>
              <a:t> modeling rule #1:</a:t>
            </a:r>
          </a:p>
          <a:p>
            <a:r>
              <a:rPr lang="en-US" sz="2400" dirty="0" smtClean="0"/>
              <a:t>All men are related.</a:t>
            </a:r>
            <a:endParaRPr lang="en-US" sz="2400" dirty="0"/>
          </a:p>
        </p:txBody>
      </p:sp>
      <p:sp>
        <p:nvSpPr>
          <p:cNvPr id="16" name="TextBox 15"/>
          <p:cNvSpPr txBox="1"/>
          <p:nvPr/>
        </p:nvSpPr>
        <p:spPr>
          <a:xfrm>
            <a:off x="381000" y="1371600"/>
            <a:ext cx="242374" cy="369332"/>
          </a:xfrm>
          <a:prstGeom prst="rect">
            <a:avLst/>
          </a:prstGeom>
          <a:noFill/>
        </p:spPr>
        <p:txBody>
          <a:bodyPr wrap="none" rtlCol="0">
            <a:spAutoFit/>
          </a:bodyPr>
          <a:lstStyle/>
          <a:p>
            <a:r>
              <a:rPr lang="en-US" dirty="0" smtClean="0"/>
              <a:t>.</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100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5">
                                            <p:bg/>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5">
                                            <p:txEl>
                                              <p:pRg st="0" end="0"/>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5">
                                            <p:txEl>
                                              <p:pRg st="2" end="2"/>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5" grpId="0" uiExpand="1" build="p" bldLvl="3" animBg="1"/>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5" descr="Ymatch LR2018-5-13.jpg"/>
          <p:cNvPicPr>
            <a:picLocks noGrp="1" noChangeAspect="1"/>
          </p:cNvPicPr>
          <p:nvPr>
            <p:ph idx="1"/>
          </p:nvPr>
        </p:nvPicPr>
        <p:blipFill>
          <a:blip r:embed="rId2" cstate="print"/>
          <a:srcRect l="14000" r="3000"/>
          <a:stretch>
            <a:fillRect/>
          </a:stretch>
        </p:blipFill>
        <p:spPr>
          <a:xfrm>
            <a:off x="0" y="476849"/>
            <a:ext cx="6324600" cy="5542951"/>
          </a:xfrm>
        </p:spPr>
      </p:pic>
      <p:sp>
        <p:nvSpPr>
          <p:cNvPr id="2" name="Title 1"/>
          <p:cNvSpPr>
            <a:spLocks noGrp="1"/>
          </p:cNvSpPr>
          <p:nvPr>
            <p:ph type="title"/>
          </p:nvPr>
        </p:nvSpPr>
        <p:spPr>
          <a:xfrm>
            <a:off x="457200" y="76200"/>
            <a:ext cx="8229600" cy="487362"/>
          </a:xfrm>
        </p:spPr>
        <p:txBody>
          <a:bodyPr>
            <a:noAutofit/>
          </a:bodyPr>
          <a:lstStyle/>
          <a:p>
            <a:r>
              <a:rPr lang="en-US" sz="3600" dirty="0" smtClean="0"/>
              <a:t>Evidential strength of Y </a:t>
            </a:r>
            <a:r>
              <a:rPr lang="en-US" sz="3600" dirty="0" err="1" smtClean="0"/>
              <a:t>haplotype</a:t>
            </a:r>
            <a:r>
              <a:rPr lang="en-US" sz="3600" dirty="0" smtClean="0"/>
              <a:t> match</a:t>
            </a:r>
            <a:endParaRPr lang="en-US" sz="3600" dirty="0"/>
          </a:p>
        </p:txBody>
      </p:sp>
      <p:sp>
        <p:nvSpPr>
          <p:cNvPr id="8" name="TextBox 7"/>
          <p:cNvSpPr txBox="1"/>
          <p:nvPr/>
        </p:nvSpPr>
        <p:spPr>
          <a:xfrm>
            <a:off x="6096000" y="914400"/>
            <a:ext cx="3048000" cy="3785652"/>
          </a:xfrm>
          <a:prstGeom prst="rect">
            <a:avLst/>
          </a:prstGeom>
          <a:noFill/>
        </p:spPr>
        <p:txBody>
          <a:bodyPr wrap="square" rtlCol="0">
            <a:spAutoFit/>
          </a:bodyPr>
          <a:lstStyle/>
          <a:p>
            <a:r>
              <a:rPr lang="en-US" sz="2400" u="sng" dirty="0" smtClean="0"/>
              <a:t>Model:</a:t>
            </a:r>
            <a:r>
              <a:rPr lang="en-US" sz="2400" dirty="0" smtClean="0"/>
              <a:t> constant population growth rate</a:t>
            </a:r>
          </a:p>
          <a:p>
            <a:r>
              <a:rPr lang="en-US" sz="2400" dirty="0" smtClean="0"/>
              <a:t>from  1 founding man to </a:t>
            </a:r>
            <a:r>
              <a:rPr lang="en-US" sz="2400" b="1" dirty="0" smtClean="0"/>
              <a:t>N</a:t>
            </a:r>
            <a:r>
              <a:rPr lang="en-US" sz="2400" dirty="0" smtClean="0"/>
              <a:t> men today.. </a:t>
            </a:r>
          </a:p>
          <a:p>
            <a:endParaRPr lang="en-US" sz="2400" dirty="0" smtClean="0"/>
          </a:p>
          <a:p>
            <a:r>
              <a:rPr lang="en-US" sz="2400" u="sng" dirty="0" smtClean="0"/>
              <a:t>Matching evidence</a:t>
            </a:r>
            <a:r>
              <a:rPr lang="en-US" sz="2400" dirty="0" smtClean="0"/>
              <a:t> </a:t>
            </a:r>
          </a:p>
          <a:p>
            <a:pPr marL="176213" indent="-176213">
              <a:buFont typeface="Arial" pitchFamily="34" charset="0"/>
              <a:buChar char="•"/>
            </a:pPr>
            <a:r>
              <a:rPr lang="en-US" sz="2400" dirty="0" smtClean="0"/>
              <a:t>increases with population </a:t>
            </a:r>
            <a:r>
              <a:rPr lang="en-US" sz="2400" i="1" dirty="0" smtClean="0"/>
              <a:t>size</a:t>
            </a:r>
            <a:r>
              <a:rPr lang="en-US" sz="2400" dirty="0" smtClean="0"/>
              <a:t>.</a:t>
            </a:r>
          </a:p>
          <a:p>
            <a:pPr marL="176213" indent="-176213">
              <a:buFont typeface="Arial" pitchFamily="34" charset="0"/>
              <a:buChar char="•"/>
            </a:pPr>
            <a:r>
              <a:rPr lang="en-US" sz="2400" dirty="0" smtClean="0"/>
              <a:t>Population </a:t>
            </a:r>
            <a:r>
              <a:rPr lang="en-US" sz="2400" i="1" dirty="0" smtClean="0"/>
              <a:t>age</a:t>
            </a:r>
            <a:r>
              <a:rPr lang="en-US" sz="2400" dirty="0" smtClean="0"/>
              <a:t> is unimportant.</a:t>
            </a:r>
          </a:p>
        </p:txBody>
      </p:sp>
      <p:sp>
        <p:nvSpPr>
          <p:cNvPr id="9" name="TextBox 8"/>
          <p:cNvSpPr txBox="1"/>
          <p:nvPr/>
        </p:nvSpPr>
        <p:spPr>
          <a:xfrm>
            <a:off x="1752600" y="5373469"/>
            <a:ext cx="409086" cy="646331"/>
          </a:xfrm>
          <a:prstGeom prst="rect">
            <a:avLst/>
          </a:prstGeom>
          <a:noFill/>
        </p:spPr>
        <p:txBody>
          <a:bodyPr wrap="none" rtlCol="0">
            <a:spAutoFit/>
          </a:bodyPr>
          <a:lstStyle/>
          <a:p>
            <a:r>
              <a:rPr lang="en-US" sz="3600" dirty="0" smtClean="0">
                <a:solidFill>
                  <a:schemeClr val="accent3">
                    <a:lumMod val="50000"/>
                  </a:schemeClr>
                </a:solidFill>
              </a:rPr>
              <a:t>Y</a:t>
            </a:r>
            <a:endParaRPr lang="en-US" sz="3600" dirty="0">
              <a:solidFill>
                <a:schemeClr val="accent3">
                  <a:lumMod val="50000"/>
                </a:schemeClr>
              </a:solidFill>
            </a:endParaRPr>
          </a:p>
        </p:txBody>
      </p:sp>
      <p:sp>
        <p:nvSpPr>
          <p:cNvPr id="10" name="TextBox 9"/>
          <p:cNvSpPr txBox="1"/>
          <p:nvPr/>
        </p:nvSpPr>
        <p:spPr>
          <a:xfrm>
            <a:off x="4953000" y="5334000"/>
            <a:ext cx="482824" cy="646331"/>
          </a:xfrm>
          <a:prstGeom prst="rect">
            <a:avLst/>
          </a:prstGeom>
          <a:noFill/>
        </p:spPr>
        <p:txBody>
          <a:bodyPr wrap="none" rtlCol="0">
            <a:spAutoFit/>
          </a:bodyPr>
          <a:lstStyle/>
          <a:p>
            <a:r>
              <a:rPr lang="en-US" sz="3600" dirty="0" smtClean="0">
                <a:solidFill>
                  <a:schemeClr val="accent3">
                    <a:lumMod val="50000"/>
                  </a:schemeClr>
                </a:solidFill>
              </a:rPr>
              <a:t>N</a:t>
            </a:r>
            <a:endParaRPr lang="en-US" sz="3600" dirty="0">
              <a:solidFill>
                <a:schemeClr val="accent3">
                  <a:lumMod val="50000"/>
                </a:schemeClr>
              </a:solidFill>
            </a:endParaRPr>
          </a:p>
        </p:txBody>
      </p:sp>
      <p:sp>
        <p:nvSpPr>
          <p:cNvPr id="11" name="TextBox 10"/>
          <p:cNvSpPr txBox="1"/>
          <p:nvPr/>
        </p:nvSpPr>
        <p:spPr>
          <a:xfrm>
            <a:off x="381000" y="2819400"/>
            <a:ext cx="378630" cy="646331"/>
          </a:xfrm>
          <a:prstGeom prst="rect">
            <a:avLst/>
          </a:prstGeom>
          <a:noFill/>
        </p:spPr>
        <p:txBody>
          <a:bodyPr wrap="none" rtlCol="0">
            <a:spAutoFit/>
          </a:bodyPr>
          <a:lstStyle/>
          <a:p>
            <a:r>
              <a:rPr lang="en-US" sz="3600" dirty="0" smtClean="0">
                <a:solidFill>
                  <a:schemeClr val="accent3">
                    <a:lumMod val="50000"/>
                  </a:schemeClr>
                </a:solidFill>
              </a:rPr>
              <a:t>L</a:t>
            </a:r>
            <a:endParaRPr lang="en-US" sz="3600" dirty="0">
              <a:solidFill>
                <a:schemeClr val="accent3">
                  <a:lumMod val="50000"/>
                </a:schemeClr>
              </a:solidFill>
            </a:endParaRPr>
          </a:p>
        </p:txBody>
      </p:sp>
      <p:sp>
        <p:nvSpPr>
          <p:cNvPr id="12" name="TextBox 11"/>
          <p:cNvSpPr txBox="1"/>
          <p:nvPr/>
        </p:nvSpPr>
        <p:spPr>
          <a:xfrm rot="1105366">
            <a:off x="3011439" y="5157342"/>
            <a:ext cx="378630" cy="307777"/>
          </a:xfrm>
          <a:prstGeom prst="rect">
            <a:avLst/>
          </a:prstGeom>
          <a:noFill/>
        </p:spPr>
        <p:txBody>
          <a:bodyPr wrap="none" rtlCol="0">
            <a:spAutoFit/>
          </a:bodyPr>
          <a:lstStyle/>
          <a:p>
            <a:r>
              <a:rPr lang="en-US" sz="1400" dirty="0" smtClean="0">
                <a:solidFill>
                  <a:schemeClr val="accent1">
                    <a:lumMod val="75000"/>
                  </a:schemeClr>
                </a:solidFill>
              </a:rPr>
              <a:t>BC</a:t>
            </a:r>
            <a:endParaRPr lang="en-US" sz="1400" dirty="0">
              <a:solidFill>
                <a:schemeClr val="accent1">
                  <a:lumMod val="75000"/>
                </a:schemeClr>
              </a:solidFill>
            </a:endParaRPr>
          </a:p>
        </p:txBody>
      </p:sp>
      <p:sp>
        <p:nvSpPr>
          <p:cNvPr id="13" name="TextBox 12"/>
          <p:cNvSpPr txBox="1"/>
          <p:nvPr/>
        </p:nvSpPr>
        <p:spPr>
          <a:xfrm rot="1105366">
            <a:off x="3589012" y="5375434"/>
            <a:ext cx="399468" cy="307777"/>
          </a:xfrm>
          <a:prstGeom prst="rect">
            <a:avLst/>
          </a:prstGeom>
          <a:noFill/>
        </p:spPr>
        <p:txBody>
          <a:bodyPr wrap="none" rtlCol="0">
            <a:spAutoFit/>
          </a:bodyPr>
          <a:lstStyle/>
          <a:p>
            <a:r>
              <a:rPr lang="en-US" sz="1400" dirty="0" smtClean="0">
                <a:solidFill>
                  <a:schemeClr val="accent1">
                    <a:lumMod val="75000"/>
                  </a:schemeClr>
                </a:solidFill>
              </a:rPr>
              <a:t>AD</a:t>
            </a:r>
            <a:endParaRPr lang="en-US" sz="1400" dirty="0">
              <a:solidFill>
                <a:schemeClr val="accent1">
                  <a:lumMod val="75000"/>
                </a:schemeClr>
              </a:solidFill>
            </a:endParaRPr>
          </a:p>
        </p:txBody>
      </p:sp>
      <p:sp>
        <p:nvSpPr>
          <p:cNvPr id="19" name="Freeform 18"/>
          <p:cNvSpPr/>
          <p:nvPr/>
        </p:nvSpPr>
        <p:spPr>
          <a:xfrm rot="20669875">
            <a:off x="3801780" y="904878"/>
            <a:ext cx="2138796" cy="1082469"/>
          </a:xfrm>
          <a:custGeom>
            <a:avLst/>
            <a:gdLst>
              <a:gd name="connsiteX0" fmla="*/ 2097110 w 2404057"/>
              <a:gd name="connsiteY0" fmla="*/ 264017 h 1320085"/>
              <a:gd name="connsiteX1" fmla="*/ 36490 w 2404057"/>
              <a:gd name="connsiteY1" fmla="*/ 173865 h 1320085"/>
              <a:gd name="connsiteX2" fmla="*/ 1878169 w 2404057"/>
              <a:gd name="connsiteY2" fmla="*/ 1307206 h 1320085"/>
              <a:gd name="connsiteX3" fmla="*/ 2097110 w 2404057"/>
              <a:gd name="connsiteY3" fmla="*/ 264017 h 1320085"/>
              <a:gd name="connsiteX0" fmla="*/ 2097110 w 2404057"/>
              <a:gd name="connsiteY0" fmla="*/ 188890 h 1244958"/>
              <a:gd name="connsiteX1" fmla="*/ 36490 w 2404057"/>
              <a:gd name="connsiteY1" fmla="*/ 98738 h 1244958"/>
              <a:gd name="connsiteX2" fmla="*/ 1878169 w 2404057"/>
              <a:gd name="connsiteY2" fmla="*/ 1232079 h 1244958"/>
              <a:gd name="connsiteX3" fmla="*/ 2097110 w 2404057"/>
              <a:gd name="connsiteY3" fmla="*/ 188890 h 1244958"/>
              <a:gd name="connsiteX0" fmla="*/ 2060620 w 2367567"/>
              <a:gd name="connsiteY0" fmla="*/ 188890 h 1244958"/>
              <a:gd name="connsiteX1" fmla="*/ 0 w 2367567"/>
              <a:gd name="connsiteY1" fmla="*/ 98738 h 1244958"/>
              <a:gd name="connsiteX2" fmla="*/ 1841679 w 2367567"/>
              <a:gd name="connsiteY2" fmla="*/ 1232079 h 1244958"/>
              <a:gd name="connsiteX3" fmla="*/ 2060620 w 2367567"/>
              <a:gd name="connsiteY3" fmla="*/ 188890 h 1244958"/>
              <a:gd name="connsiteX0" fmla="*/ 2060620 w 2367567"/>
              <a:gd name="connsiteY0" fmla="*/ 188890 h 1232079"/>
              <a:gd name="connsiteX1" fmla="*/ 0 w 2367567"/>
              <a:gd name="connsiteY1" fmla="*/ 98738 h 1232079"/>
              <a:gd name="connsiteX2" fmla="*/ 1841679 w 2367567"/>
              <a:gd name="connsiteY2" fmla="*/ 1232079 h 1232079"/>
              <a:gd name="connsiteX3" fmla="*/ 2060620 w 2367567"/>
              <a:gd name="connsiteY3" fmla="*/ 188890 h 1232079"/>
              <a:gd name="connsiteX0" fmla="*/ 2060620 w 2060620"/>
              <a:gd name="connsiteY0" fmla="*/ 188890 h 1232079"/>
              <a:gd name="connsiteX1" fmla="*/ 0 w 2060620"/>
              <a:gd name="connsiteY1" fmla="*/ 98738 h 1232079"/>
              <a:gd name="connsiteX2" fmla="*/ 1841679 w 2060620"/>
              <a:gd name="connsiteY2" fmla="*/ 1232079 h 1232079"/>
              <a:gd name="connsiteX3" fmla="*/ 2060620 w 2060620"/>
              <a:gd name="connsiteY3" fmla="*/ 188890 h 1232079"/>
              <a:gd name="connsiteX0" fmla="*/ 2060620 w 2060620"/>
              <a:gd name="connsiteY0" fmla="*/ 90152 h 1133341"/>
              <a:gd name="connsiteX1" fmla="*/ 0 w 2060620"/>
              <a:gd name="connsiteY1" fmla="*/ 0 h 1133341"/>
              <a:gd name="connsiteX2" fmla="*/ 1841679 w 2060620"/>
              <a:gd name="connsiteY2" fmla="*/ 1133341 h 1133341"/>
              <a:gd name="connsiteX3" fmla="*/ 2060620 w 2060620"/>
              <a:gd name="connsiteY3" fmla="*/ 90152 h 1133341"/>
              <a:gd name="connsiteX0" fmla="*/ 2060620 w 2060620"/>
              <a:gd name="connsiteY0" fmla="*/ 90152 h 1133341"/>
              <a:gd name="connsiteX1" fmla="*/ 0 w 2060620"/>
              <a:gd name="connsiteY1" fmla="*/ 0 h 1133341"/>
              <a:gd name="connsiteX2" fmla="*/ 1841679 w 2060620"/>
              <a:gd name="connsiteY2" fmla="*/ 1133341 h 1133341"/>
              <a:gd name="connsiteX3" fmla="*/ 2060620 w 2060620"/>
              <a:gd name="connsiteY3" fmla="*/ 90152 h 1133341"/>
              <a:gd name="connsiteX0" fmla="*/ 2060620 w 2060620"/>
              <a:gd name="connsiteY0" fmla="*/ 90152 h 1133341"/>
              <a:gd name="connsiteX1" fmla="*/ 0 w 2060620"/>
              <a:gd name="connsiteY1" fmla="*/ 0 h 1133341"/>
              <a:gd name="connsiteX2" fmla="*/ 1841679 w 2060620"/>
              <a:gd name="connsiteY2" fmla="*/ 1133341 h 1133341"/>
              <a:gd name="connsiteX3" fmla="*/ 2060620 w 2060620"/>
              <a:gd name="connsiteY3" fmla="*/ 90152 h 1133341"/>
              <a:gd name="connsiteX0" fmla="*/ 2060620 w 2060620"/>
              <a:gd name="connsiteY0" fmla="*/ 90152 h 1133341"/>
              <a:gd name="connsiteX1" fmla="*/ 0 w 2060620"/>
              <a:gd name="connsiteY1" fmla="*/ 0 h 1133341"/>
              <a:gd name="connsiteX2" fmla="*/ 1841679 w 2060620"/>
              <a:gd name="connsiteY2" fmla="*/ 1133341 h 1133341"/>
              <a:gd name="connsiteX3" fmla="*/ 2060620 w 2060620"/>
              <a:gd name="connsiteY3" fmla="*/ 90152 h 1133341"/>
              <a:gd name="connsiteX0" fmla="*/ 2065368 w 2065368"/>
              <a:gd name="connsiteY0" fmla="*/ 107541 h 1140533"/>
              <a:gd name="connsiteX1" fmla="*/ 0 w 2065368"/>
              <a:gd name="connsiteY1" fmla="*/ 0 h 1140533"/>
              <a:gd name="connsiteX2" fmla="*/ 1841679 w 2065368"/>
              <a:gd name="connsiteY2" fmla="*/ 1133341 h 1140533"/>
              <a:gd name="connsiteX3" fmla="*/ 2065368 w 2065368"/>
              <a:gd name="connsiteY3" fmla="*/ 107541 h 1140533"/>
              <a:gd name="connsiteX0" fmla="*/ 2065368 w 2065368"/>
              <a:gd name="connsiteY0" fmla="*/ 107541 h 1140533"/>
              <a:gd name="connsiteX1" fmla="*/ 0 w 2065368"/>
              <a:gd name="connsiteY1" fmla="*/ 0 h 1140533"/>
              <a:gd name="connsiteX2" fmla="*/ 1841679 w 2065368"/>
              <a:gd name="connsiteY2" fmla="*/ 1133341 h 1140533"/>
              <a:gd name="connsiteX3" fmla="*/ 2065368 w 2065368"/>
              <a:gd name="connsiteY3" fmla="*/ 107541 h 1140533"/>
              <a:gd name="connsiteX0" fmla="*/ 2065368 w 2065368"/>
              <a:gd name="connsiteY0" fmla="*/ 107541 h 1133341"/>
              <a:gd name="connsiteX1" fmla="*/ 0 w 2065368"/>
              <a:gd name="connsiteY1" fmla="*/ 0 h 1133341"/>
              <a:gd name="connsiteX2" fmla="*/ 1841679 w 2065368"/>
              <a:gd name="connsiteY2" fmla="*/ 1133341 h 1133341"/>
              <a:gd name="connsiteX3" fmla="*/ 2065368 w 2065368"/>
              <a:gd name="connsiteY3" fmla="*/ 107541 h 1133341"/>
              <a:gd name="connsiteX0" fmla="*/ 2138796 w 2138796"/>
              <a:gd name="connsiteY0" fmla="*/ 127906 h 1133341"/>
              <a:gd name="connsiteX1" fmla="*/ 0 w 2138796"/>
              <a:gd name="connsiteY1" fmla="*/ 0 h 1133341"/>
              <a:gd name="connsiteX2" fmla="*/ 1841679 w 2138796"/>
              <a:gd name="connsiteY2" fmla="*/ 1133341 h 1133341"/>
              <a:gd name="connsiteX3" fmla="*/ 2138796 w 2138796"/>
              <a:gd name="connsiteY3" fmla="*/ 127906 h 1133341"/>
              <a:gd name="connsiteX0" fmla="*/ 2138796 w 2138796"/>
              <a:gd name="connsiteY0" fmla="*/ 127906 h 1082469"/>
              <a:gd name="connsiteX1" fmla="*/ 0 w 2138796"/>
              <a:gd name="connsiteY1" fmla="*/ 0 h 1082469"/>
              <a:gd name="connsiteX2" fmla="*/ 1874035 w 2138796"/>
              <a:gd name="connsiteY2" fmla="*/ 1082469 h 1082469"/>
              <a:gd name="connsiteX3" fmla="*/ 2138796 w 2138796"/>
              <a:gd name="connsiteY3" fmla="*/ 127906 h 1082469"/>
              <a:gd name="connsiteX0" fmla="*/ 2138796 w 2138796"/>
              <a:gd name="connsiteY0" fmla="*/ 127906 h 1082469"/>
              <a:gd name="connsiteX1" fmla="*/ 0 w 2138796"/>
              <a:gd name="connsiteY1" fmla="*/ 0 h 1082469"/>
              <a:gd name="connsiteX2" fmla="*/ 1874035 w 2138796"/>
              <a:gd name="connsiteY2" fmla="*/ 1082469 h 1082469"/>
              <a:gd name="connsiteX3" fmla="*/ 2138796 w 2138796"/>
              <a:gd name="connsiteY3" fmla="*/ 127906 h 1082469"/>
              <a:gd name="connsiteX0" fmla="*/ 2138796 w 2138796"/>
              <a:gd name="connsiteY0" fmla="*/ 127906 h 1082469"/>
              <a:gd name="connsiteX1" fmla="*/ 0 w 2138796"/>
              <a:gd name="connsiteY1" fmla="*/ 0 h 1082469"/>
              <a:gd name="connsiteX2" fmla="*/ 1874035 w 2138796"/>
              <a:gd name="connsiteY2" fmla="*/ 1082469 h 1082469"/>
              <a:gd name="connsiteX3" fmla="*/ 2138796 w 2138796"/>
              <a:gd name="connsiteY3" fmla="*/ 127906 h 1082469"/>
              <a:gd name="connsiteX0" fmla="*/ 2138796 w 2138796"/>
              <a:gd name="connsiteY0" fmla="*/ 127906 h 1082469"/>
              <a:gd name="connsiteX1" fmla="*/ 0 w 2138796"/>
              <a:gd name="connsiteY1" fmla="*/ 0 h 1082469"/>
              <a:gd name="connsiteX2" fmla="*/ 1874035 w 2138796"/>
              <a:gd name="connsiteY2" fmla="*/ 1082469 h 1082469"/>
              <a:gd name="connsiteX3" fmla="*/ 2138796 w 2138796"/>
              <a:gd name="connsiteY3" fmla="*/ 127906 h 1082469"/>
            </a:gdLst>
            <a:ahLst/>
            <a:cxnLst>
              <a:cxn ang="0">
                <a:pos x="connsiteX0" y="connsiteY0"/>
              </a:cxn>
              <a:cxn ang="0">
                <a:pos x="connsiteX1" y="connsiteY1"/>
              </a:cxn>
              <a:cxn ang="0">
                <a:pos x="connsiteX2" y="connsiteY2"/>
              </a:cxn>
              <a:cxn ang="0">
                <a:pos x="connsiteX3" y="connsiteY3"/>
              </a:cxn>
            </a:cxnLst>
            <a:rect l="l" t="t" r="r" b="b"/>
            <a:pathLst>
              <a:path w="2138796" h="1082469">
                <a:moveTo>
                  <a:pt x="2138796" y="127906"/>
                </a:moveTo>
                <a:cubicBezTo>
                  <a:pt x="1314548" y="318943"/>
                  <a:pt x="286555" y="74053"/>
                  <a:pt x="0" y="0"/>
                </a:cubicBezTo>
                <a:cubicBezTo>
                  <a:pt x="353096" y="104104"/>
                  <a:pt x="1313804" y="434232"/>
                  <a:pt x="1874035" y="1082469"/>
                </a:cubicBezTo>
                <a:cubicBezTo>
                  <a:pt x="2087215" y="314539"/>
                  <a:pt x="1917870" y="934838"/>
                  <a:pt x="2138796" y="127906"/>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rot="2704870">
            <a:off x="3156179" y="2409621"/>
            <a:ext cx="2371854" cy="2799243"/>
          </a:xfrm>
          <a:custGeom>
            <a:avLst/>
            <a:gdLst>
              <a:gd name="connsiteX0" fmla="*/ 2097110 w 2404057"/>
              <a:gd name="connsiteY0" fmla="*/ 264017 h 1320085"/>
              <a:gd name="connsiteX1" fmla="*/ 36490 w 2404057"/>
              <a:gd name="connsiteY1" fmla="*/ 173865 h 1320085"/>
              <a:gd name="connsiteX2" fmla="*/ 1878169 w 2404057"/>
              <a:gd name="connsiteY2" fmla="*/ 1307206 h 1320085"/>
              <a:gd name="connsiteX3" fmla="*/ 2097110 w 2404057"/>
              <a:gd name="connsiteY3" fmla="*/ 264017 h 1320085"/>
              <a:gd name="connsiteX0" fmla="*/ 2097110 w 2404057"/>
              <a:gd name="connsiteY0" fmla="*/ 188890 h 1244958"/>
              <a:gd name="connsiteX1" fmla="*/ 36490 w 2404057"/>
              <a:gd name="connsiteY1" fmla="*/ 98738 h 1244958"/>
              <a:gd name="connsiteX2" fmla="*/ 1878169 w 2404057"/>
              <a:gd name="connsiteY2" fmla="*/ 1232079 h 1244958"/>
              <a:gd name="connsiteX3" fmla="*/ 2097110 w 2404057"/>
              <a:gd name="connsiteY3" fmla="*/ 188890 h 1244958"/>
              <a:gd name="connsiteX0" fmla="*/ 2060620 w 2367567"/>
              <a:gd name="connsiteY0" fmla="*/ 188890 h 1244958"/>
              <a:gd name="connsiteX1" fmla="*/ 0 w 2367567"/>
              <a:gd name="connsiteY1" fmla="*/ 98738 h 1244958"/>
              <a:gd name="connsiteX2" fmla="*/ 1841679 w 2367567"/>
              <a:gd name="connsiteY2" fmla="*/ 1232079 h 1244958"/>
              <a:gd name="connsiteX3" fmla="*/ 2060620 w 2367567"/>
              <a:gd name="connsiteY3" fmla="*/ 188890 h 1244958"/>
              <a:gd name="connsiteX0" fmla="*/ 2060620 w 2367567"/>
              <a:gd name="connsiteY0" fmla="*/ 188890 h 1232079"/>
              <a:gd name="connsiteX1" fmla="*/ 0 w 2367567"/>
              <a:gd name="connsiteY1" fmla="*/ 98738 h 1232079"/>
              <a:gd name="connsiteX2" fmla="*/ 1841679 w 2367567"/>
              <a:gd name="connsiteY2" fmla="*/ 1232079 h 1232079"/>
              <a:gd name="connsiteX3" fmla="*/ 2060620 w 2367567"/>
              <a:gd name="connsiteY3" fmla="*/ 188890 h 1232079"/>
              <a:gd name="connsiteX0" fmla="*/ 2060620 w 2060620"/>
              <a:gd name="connsiteY0" fmla="*/ 188890 h 1232079"/>
              <a:gd name="connsiteX1" fmla="*/ 0 w 2060620"/>
              <a:gd name="connsiteY1" fmla="*/ 98738 h 1232079"/>
              <a:gd name="connsiteX2" fmla="*/ 1841679 w 2060620"/>
              <a:gd name="connsiteY2" fmla="*/ 1232079 h 1232079"/>
              <a:gd name="connsiteX3" fmla="*/ 2060620 w 2060620"/>
              <a:gd name="connsiteY3" fmla="*/ 188890 h 1232079"/>
              <a:gd name="connsiteX0" fmla="*/ 2060620 w 2060620"/>
              <a:gd name="connsiteY0" fmla="*/ 90152 h 1133341"/>
              <a:gd name="connsiteX1" fmla="*/ 0 w 2060620"/>
              <a:gd name="connsiteY1" fmla="*/ 0 h 1133341"/>
              <a:gd name="connsiteX2" fmla="*/ 1841679 w 2060620"/>
              <a:gd name="connsiteY2" fmla="*/ 1133341 h 1133341"/>
              <a:gd name="connsiteX3" fmla="*/ 2060620 w 2060620"/>
              <a:gd name="connsiteY3" fmla="*/ 90152 h 1133341"/>
              <a:gd name="connsiteX0" fmla="*/ 2060620 w 2060620"/>
              <a:gd name="connsiteY0" fmla="*/ 90152 h 1133341"/>
              <a:gd name="connsiteX1" fmla="*/ 0 w 2060620"/>
              <a:gd name="connsiteY1" fmla="*/ 0 h 1133341"/>
              <a:gd name="connsiteX2" fmla="*/ 1841679 w 2060620"/>
              <a:gd name="connsiteY2" fmla="*/ 1133341 h 1133341"/>
              <a:gd name="connsiteX3" fmla="*/ 2060620 w 2060620"/>
              <a:gd name="connsiteY3" fmla="*/ 90152 h 1133341"/>
              <a:gd name="connsiteX0" fmla="*/ 2060620 w 2060620"/>
              <a:gd name="connsiteY0" fmla="*/ 90152 h 1133341"/>
              <a:gd name="connsiteX1" fmla="*/ 0 w 2060620"/>
              <a:gd name="connsiteY1" fmla="*/ 0 h 1133341"/>
              <a:gd name="connsiteX2" fmla="*/ 1841679 w 2060620"/>
              <a:gd name="connsiteY2" fmla="*/ 1133341 h 1133341"/>
              <a:gd name="connsiteX3" fmla="*/ 2060620 w 2060620"/>
              <a:gd name="connsiteY3" fmla="*/ 90152 h 1133341"/>
              <a:gd name="connsiteX0" fmla="*/ 2060620 w 2060620"/>
              <a:gd name="connsiteY0" fmla="*/ 90152 h 1133341"/>
              <a:gd name="connsiteX1" fmla="*/ 0 w 2060620"/>
              <a:gd name="connsiteY1" fmla="*/ 0 h 1133341"/>
              <a:gd name="connsiteX2" fmla="*/ 1841679 w 2060620"/>
              <a:gd name="connsiteY2" fmla="*/ 1133341 h 1133341"/>
              <a:gd name="connsiteX3" fmla="*/ 2060620 w 2060620"/>
              <a:gd name="connsiteY3" fmla="*/ 90152 h 1133341"/>
              <a:gd name="connsiteX0" fmla="*/ 2065368 w 2065368"/>
              <a:gd name="connsiteY0" fmla="*/ 107541 h 1140533"/>
              <a:gd name="connsiteX1" fmla="*/ 0 w 2065368"/>
              <a:gd name="connsiteY1" fmla="*/ 0 h 1140533"/>
              <a:gd name="connsiteX2" fmla="*/ 1841679 w 2065368"/>
              <a:gd name="connsiteY2" fmla="*/ 1133341 h 1140533"/>
              <a:gd name="connsiteX3" fmla="*/ 2065368 w 2065368"/>
              <a:gd name="connsiteY3" fmla="*/ 107541 h 1140533"/>
              <a:gd name="connsiteX0" fmla="*/ 2065368 w 2065368"/>
              <a:gd name="connsiteY0" fmla="*/ 107541 h 1140533"/>
              <a:gd name="connsiteX1" fmla="*/ 0 w 2065368"/>
              <a:gd name="connsiteY1" fmla="*/ 0 h 1140533"/>
              <a:gd name="connsiteX2" fmla="*/ 1841679 w 2065368"/>
              <a:gd name="connsiteY2" fmla="*/ 1133341 h 1140533"/>
              <a:gd name="connsiteX3" fmla="*/ 2065368 w 2065368"/>
              <a:gd name="connsiteY3" fmla="*/ 107541 h 1140533"/>
              <a:gd name="connsiteX0" fmla="*/ 2065368 w 2065368"/>
              <a:gd name="connsiteY0" fmla="*/ 107541 h 1133341"/>
              <a:gd name="connsiteX1" fmla="*/ 0 w 2065368"/>
              <a:gd name="connsiteY1" fmla="*/ 0 h 1133341"/>
              <a:gd name="connsiteX2" fmla="*/ 1841679 w 2065368"/>
              <a:gd name="connsiteY2" fmla="*/ 1133341 h 1133341"/>
              <a:gd name="connsiteX3" fmla="*/ 2065368 w 2065368"/>
              <a:gd name="connsiteY3" fmla="*/ 107541 h 1133341"/>
              <a:gd name="connsiteX0" fmla="*/ 2138796 w 2138796"/>
              <a:gd name="connsiteY0" fmla="*/ 127906 h 1133341"/>
              <a:gd name="connsiteX1" fmla="*/ 0 w 2138796"/>
              <a:gd name="connsiteY1" fmla="*/ 0 h 1133341"/>
              <a:gd name="connsiteX2" fmla="*/ 1841679 w 2138796"/>
              <a:gd name="connsiteY2" fmla="*/ 1133341 h 1133341"/>
              <a:gd name="connsiteX3" fmla="*/ 2138796 w 2138796"/>
              <a:gd name="connsiteY3" fmla="*/ 127906 h 1133341"/>
              <a:gd name="connsiteX0" fmla="*/ 2138796 w 2138796"/>
              <a:gd name="connsiteY0" fmla="*/ 127906 h 1082469"/>
              <a:gd name="connsiteX1" fmla="*/ 0 w 2138796"/>
              <a:gd name="connsiteY1" fmla="*/ 0 h 1082469"/>
              <a:gd name="connsiteX2" fmla="*/ 1874035 w 2138796"/>
              <a:gd name="connsiteY2" fmla="*/ 1082469 h 1082469"/>
              <a:gd name="connsiteX3" fmla="*/ 2138796 w 2138796"/>
              <a:gd name="connsiteY3" fmla="*/ 127906 h 1082469"/>
              <a:gd name="connsiteX0" fmla="*/ 2138796 w 2138796"/>
              <a:gd name="connsiteY0" fmla="*/ 127906 h 1082469"/>
              <a:gd name="connsiteX1" fmla="*/ 0 w 2138796"/>
              <a:gd name="connsiteY1" fmla="*/ 0 h 1082469"/>
              <a:gd name="connsiteX2" fmla="*/ 1874035 w 2138796"/>
              <a:gd name="connsiteY2" fmla="*/ 1082469 h 1082469"/>
              <a:gd name="connsiteX3" fmla="*/ 2138796 w 2138796"/>
              <a:gd name="connsiteY3" fmla="*/ 127906 h 1082469"/>
              <a:gd name="connsiteX0" fmla="*/ 2138796 w 2138796"/>
              <a:gd name="connsiteY0" fmla="*/ 127906 h 1082469"/>
              <a:gd name="connsiteX1" fmla="*/ 0 w 2138796"/>
              <a:gd name="connsiteY1" fmla="*/ 0 h 1082469"/>
              <a:gd name="connsiteX2" fmla="*/ 1874035 w 2138796"/>
              <a:gd name="connsiteY2" fmla="*/ 1082469 h 1082469"/>
              <a:gd name="connsiteX3" fmla="*/ 2138796 w 2138796"/>
              <a:gd name="connsiteY3" fmla="*/ 127906 h 1082469"/>
              <a:gd name="connsiteX0" fmla="*/ 2138796 w 2138796"/>
              <a:gd name="connsiteY0" fmla="*/ 127906 h 1082469"/>
              <a:gd name="connsiteX1" fmla="*/ 0 w 2138796"/>
              <a:gd name="connsiteY1" fmla="*/ 0 h 1082469"/>
              <a:gd name="connsiteX2" fmla="*/ 1874035 w 2138796"/>
              <a:gd name="connsiteY2" fmla="*/ 1082469 h 1082469"/>
              <a:gd name="connsiteX3" fmla="*/ 2138796 w 2138796"/>
              <a:gd name="connsiteY3" fmla="*/ 127906 h 1082469"/>
              <a:gd name="connsiteX0" fmla="*/ 2138796 w 2138796"/>
              <a:gd name="connsiteY0" fmla="*/ 127906 h 1555029"/>
              <a:gd name="connsiteX1" fmla="*/ 0 w 2138796"/>
              <a:gd name="connsiteY1" fmla="*/ 0 h 1555029"/>
              <a:gd name="connsiteX2" fmla="*/ 1500955 w 2138796"/>
              <a:gd name="connsiteY2" fmla="*/ 1555029 h 1555029"/>
              <a:gd name="connsiteX3" fmla="*/ 2138796 w 2138796"/>
              <a:gd name="connsiteY3" fmla="*/ 127906 h 1555029"/>
              <a:gd name="connsiteX0" fmla="*/ 2036870 w 2036870"/>
              <a:gd name="connsiteY0" fmla="*/ 0 h 2048260"/>
              <a:gd name="connsiteX1" fmla="*/ 0 w 2036870"/>
              <a:gd name="connsiteY1" fmla="*/ 493231 h 2048260"/>
              <a:gd name="connsiteX2" fmla="*/ 1500955 w 2036870"/>
              <a:gd name="connsiteY2" fmla="*/ 2048260 h 2048260"/>
              <a:gd name="connsiteX3" fmla="*/ 2036870 w 2036870"/>
              <a:gd name="connsiteY3" fmla="*/ 0 h 2048260"/>
              <a:gd name="connsiteX0" fmla="*/ 2371854 w 2371854"/>
              <a:gd name="connsiteY0" fmla="*/ 750983 h 2799243"/>
              <a:gd name="connsiteX1" fmla="*/ 0 w 2371854"/>
              <a:gd name="connsiteY1" fmla="*/ 0 h 2799243"/>
              <a:gd name="connsiteX2" fmla="*/ 1835939 w 2371854"/>
              <a:gd name="connsiteY2" fmla="*/ 2799243 h 2799243"/>
              <a:gd name="connsiteX3" fmla="*/ 2371854 w 2371854"/>
              <a:gd name="connsiteY3" fmla="*/ 750983 h 2799243"/>
              <a:gd name="connsiteX0" fmla="*/ 2371854 w 2371854"/>
              <a:gd name="connsiteY0" fmla="*/ 750983 h 2799243"/>
              <a:gd name="connsiteX1" fmla="*/ 0 w 2371854"/>
              <a:gd name="connsiteY1" fmla="*/ 0 h 2799243"/>
              <a:gd name="connsiteX2" fmla="*/ 1835939 w 2371854"/>
              <a:gd name="connsiteY2" fmla="*/ 2799243 h 2799243"/>
              <a:gd name="connsiteX3" fmla="*/ 2371854 w 2371854"/>
              <a:gd name="connsiteY3" fmla="*/ 750983 h 2799243"/>
              <a:gd name="connsiteX0" fmla="*/ 2371854 w 2371854"/>
              <a:gd name="connsiteY0" fmla="*/ 750983 h 2799243"/>
              <a:gd name="connsiteX1" fmla="*/ 0 w 2371854"/>
              <a:gd name="connsiteY1" fmla="*/ 0 h 2799243"/>
              <a:gd name="connsiteX2" fmla="*/ 1835939 w 2371854"/>
              <a:gd name="connsiteY2" fmla="*/ 2799243 h 2799243"/>
              <a:gd name="connsiteX3" fmla="*/ 2371854 w 2371854"/>
              <a:gd name="connsiteY3" fmla="*/ 750983 h 2799243"/>
              <a:gd name="connsiteX0" fmla="*/ 2371854 w 2371854"/>
              <a:gd name="connsiteY0" fmla="*/ 750983 h 2799243"/>
              <a:gd name="connsiteX1" fmla="*/ 0 w 2371854"/>
              <a:gd name="connsiteY1" fmla="*/ 0 h 2799243"/>
              <a:gd name="connsiteX2" fmla="*/ 1835939 w 2371854"/>
              <a:gd name="connsiteY2" fmla="*/ 2799243 h 2799243"/>
              <a:gd name="connsiteX3" fmla="*/ 2371854 w 2371854"/>
              <a:gd name="connsiteY3" fmla="*/ 750983 h 2799243"/>
              <a:gd name="connsiteX0" fmla="*/ 2371854 w 2371854"/>
              <a:gd name="connsiteY0" fmla="*/ 750983 h 2799243"/>
              <a:gd name="connsiteX1" fmla="*/ 0 w 2371854"/>
              <a:gd name="connsiteY1" fmla="*/ 0 h 2799243"/>
              <a:gd name="connsiteX2" fmla="*/ 1835939 w 2371854"/>
              <a:gd name="connsiteY2" fmla="*/ 2799243 h 2799243"/>
              <a:gd name="connsiteX3" fmla="*/ 2371854 w 2371854"/>
              <a:gd name="connsiteY3" fmla="*/ 750983 h 2799243"/>
              <a:gd name="connsiteX0" fmla="*/ 2371854 w 2371854"/>
              <a:gd name="connsiteY0" fmla="*/ 750983 h 2799243"/>
              <a:gd name="connsiteX1" fmla="*/ 0 w 2371854"/>
              <a:gd name="connsiteY1" fmla="*/ 0 h 2799243"/>
              <a:gd name="connsiteX2" fmla="*/ 1835939 w 2371854"/>
              <a:gd name="connsiteY2" fmla="*/ 2799243 h 2799243"/>
              <a:gd name="connsiteX3" fmla="*/ 2371854 w 2371854"/>
              <a:gd name="connsiteY3" fmla="*/ 750983 h 2799243"/>
            </a:gdLst>
            <a:ahLst/>
            <a:cxnLst>
              <a:cxn ang="0">
                <a:pos x="connsiteX0" y="connsiteY0"/>
              </a:cxn>
              <a:cxn ang="0">
                <a:pos x="connsiteX1" y="connsiteY1"/>
              </a:cxn>
              <a:cxn ang="0">
                <a:pos x="connsiteX2" y="connsiteY2"/>
              </a:cxn>
              <a:cxn ang="0">
                <a:pos x="connsiteX3" y="connsiteY3"/>
              </a:cxn>
            </a:cxnLst>
            <a:rect l="l" t="t" r="r" b="b"/>
            <a:pathLst>
              <a:path w="2371854" h="2799243">
                <a:moveTo>
                  <a:pt x="2371854" y="750983"/>
                </a:moveTo>
                <a:cubicBezTo>
                  <a:pt x="1185974" y="208915"/>
                  <a:pt x="572512" y="52924"/>
                  <a:pt x="0" y="0"/>
                </a:cubicBezTo>
                <a:cubicBezTo>
                  <a:pt x="490230" y="356740"/>
                  <a:pt x="1275708" y="2151006"/>
                  <a:pt x="1835939" y="2799243"/>
                </a:cubicBezTo>
                <a:cubicBezTo>
                  <a:pt x="2049119" y="2031313"/>
                  <a:pt x="2150928" y="1557915"/>
                  <a:pt x="2371854" y="750983"/>
                </a:cubicBezTo>
                <a:close/>
              </a:path>
            </a:pathLst>
          </a:custGeom>
          <a:solidFill>
            <a:srgbClr val="BF9EE0">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22" presetClass="entr" presetSubtype="8"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left)">
                                      <p:cBhvr>
                                        <p:cTn id="13" dur="20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8">
                                            <p:txEl>
                                              <p:pRg st="5" end="5"/>
                                            </p:txEl>
                                          </p:spTgt>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1" nodeType="afterEffect">
                                  <p:stCondLst>
                                    <p:cond delay="40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bldLvl="2"/>
      <p:bldP spid="19" grpId="0" animBg="1"/>
      <p:bldP spid="22"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5" descr="Ymatch LR2018-5-13.jpg"/>
          <p:cNvPicPr>
            <a:picLocks noGrp="1" noChangeAspect="1"/>
          </p:cNvPicPr>
          <p:nvPr>
            <p:ph idx="1"/>
          </p:nvPr>
        </p:nvPicPr>
        <p:blipFill>
          <a:blip r:embed="rId2" cstate="print"/>
          <a:srcRect l="18350" r="4124"/>
          <a:stretch>
            <a:fillRect/>
          </a:stretch>
        </p:blipFill>
        <p:spPr>
          <a:xfrm>
            <a:off x="3886200" y="1600200"/>
            <a:ext cx="5257800" cy="4933351"/>
          </a:xfrm>
        </p:spPr>
      </p:pic>
      <p:sp>
        <p:nvSpPr>
          <p:cNvPr id="2" name="Title 1"/>
          <p:cNvSpPr>
            <a:spLocks noGrp="1"/>
          </p:cNvSpPr>
          <p:nvPr>
            <p:ph type="title"/>
          </p:nvPr>
        </p:nvSpPr>
        <p:spPr>
          <a:xfrm>
            <a:off x="457200" y="274638"/>
            <a:ext cx="8229600" cy="487362"/>
          </a:xfrm>
        </p:spPr>
        <p:txBody>
          <a:bodyPr>
            <a:noAutofit/>
          </a:bodyPr>
          <a:lstStyle/>
          <a:p>
            <a:r>
              <a:rPr lang="en-US" sz="3600" dirty="0" err="1" smtClean="0"/>
              <a:t>Haplotype</a:t>
            </a:r>
            <a:r>
              <a:rPr lang="en-US" sz="3600" dirty="0" smtClean="0"/>
              <a:t> cohort size </a:t>
            </a:r>
            <a:r>
              <a:rPr lang="en-US" sz="3600" dirty="0" err="1" smtClean="0"/>
              <a:t>vs</a:t>
            </a:r>
            <a:r>
              <a:rPr lang="en-US" sz="3600" dirty="0" smtClean="0"/>
              <a:t> populations size</a:t>
            </a:r>
            <a:endParaRPr lang="en-US" sz="3600" dirty="0"/>
          </a:p>
        </p:txBody>
      </p:sp>
      <p:sp>
        <p:nvSpPr>
          <p:cNvPr id="9" name="TextBox 8"/>
          <p:cNvSpPr txBox="1"/>
          <p:nvPr/>
        </p:nvSpPr>
        <p:spPr>
          <a:xfrm>
            <a:off x="5001114" y="5943600"/>
            <a:ext cx="409086" cy="646331"/>
          </a:xfrm>
          <a:prstGeom prst="rect">
            <a:avLst/>
          </a:prstGeom>
          <a:noFill/>
        </p:spPr>
        <p:txBody>
          <a:bodyPr wrap="none" rtlCol="0">
            <a:spAutoFit/>
          </a:bodyPr>
          <a:lstStyle/>
          <a:p>
            <a:r>
              <a:rPr lang="en-US" sz="3600" dirty="0" smtClean="0">
                <a:solidFill>
                  <a:schemeClr val="accent3">
                    <a:lumMod val="50000"/>
                  </a:schemeClr>
                </a:solidFill>
              </a:rPr>
              <a:t>Y</a:t>
            </a:r>
            <a:endParaRPr lang="en-US" sz="3600" dirty="0">
              <a:solidFill>
                <a:schemeClr val="accent3">
                  <a:lumMod val="50000"/>
                </a:schemeClr>
              </a:solidFill>
            </a:endParaRPr>
          </a:p>
        </p:txBody>
      </p:sp>
      <p:sp>
        <p:nvSpPr>
          <p:cNvPr id="10" name="TextBox 9"/>
          <p:cNvSpPr txBox="1"/>
          <p:nvPr/>
        </p:nvSpPr>
        <p:spPr>
          <a:xfrm>
            <a:off x="8127776" y="5867400"/>
            <a:ext cx="482824" cy="646331"/>
          </a:xfrm>
          <a:prstGeom prst="rect">
            <a:avLst/>
          </a:prstGeom>
          <a:noFill/>
        </p:spPr>
        <p:txBody>
          <a:bodyPr wrap="none" rtlCol="0">
            <a:spAutoFit/>
          </a:bodyPr>
          <a:lstStyle/>
          <a:p>
            <a:r>
              <a:rPr lang="en-US" sz="3600" dirty="0" smtClean="0">
                <a:solidFill>
                  <a:schemeClr val="accent3">
                    <a:lumMod val="50000"/>
                  </a:schemeClr>
                </a:solidFill>
              </a:rPr>
              <a:t>N</a:t>
            </a:r>
            <a:endParaRPr lang="en-US" sz="3600" dirty="0">
              <a:solidFill>
                <a:schemeClr val="accent3">
                  <a:lumMod val="50000"/>
                </a:schemeClr>
              </a:solidFill>
            </a:endParaRPr>
          </a:p>
        </p:txBody>
      </p:sp>
      <p:sp>
        <p:nvSpPr>
          <p:cNvPr id="11" name="TextBox 10"/>
          <p:cNvSpPr txBox="1"/>
          <p:nvPr/>
        </p:nvSpPr>
        <p:spPr>
          <a:xfrm>
            <a:off x="4650570" y="3239869"/>
            <a:ext cx="378630" cy="646331"/>
          </a:xfrm>
          <a:prstGeom prst="rect">
            <a:avLst/>
          </a:prstGeom>
          <a:noFill/>
        </p:spPr>
        <p:txBody>
          <a:bodyPr wrap="none" rtlCol="0">
            <a:spAutoFit/>
          </a:bodyPr>
          <a:lstStyle/>
          <a:p>
            <a:r>
              <a:rPr lang="en-US" sz="3600" dirty="0" smtClean="0">
                <a:solidFill>
                  <a:schemeClr val="accent3">
                    <a:lumMod val="50000"/>
                  </a:schemeClr>
                </a:solidFill>
              </a:rPr>
              <a:t>L</a:t>
            </a:r>
            <a:endParaRPr lang="en-US" sz="3600" dirty="0">
              <a:solidFill>
                <a:schemeClr val="accent3">
                  <a:lumMod val="50000"/>
                </a:schemeClr>
              </a:solidFill>
            </a:endParaRPr>
          </a:p>
        </p:txBody>
      </p:sp>
      <p:cxnSp>
        <p:nvCxnSpPr>
          <p:cNvPr id="13" name="Straight Connector 12"/>
          <p:cNvCxnSpPr>
            <a:cxnSpLocks noChangeAspect="1"/>
          </p:cNvCxnSpPr>
          <p:nvPr/>
        </p:nvCxnSpPr>
        <p:spPr>
          <a:xfrm flipV="1">
            <a:off x="4817852" y="2057400"/>
            <a:ext cx="1626433" cy="3200400"/>
          </a:xfrm>
          <a:prstGeom prst="line">
            <a:avLst/>
          </a:prstGeom>
          <a:ln w="101600">
            <a:solidFill>
              <a:srgbClr val="00B050"/>
            </a:solidFill>
          </a:ln>
        </p:spPr>
        <p:style>
          <a:lnRef idx="1">
            <a:schemeClr val="accent1"/>
          </a:lnRef>
          <a:fillRef idx="0">
            <a:schemeClr val="accent1"/>
          </a:fillRef>
          <a:effectRef idx="0">
            <a:schemeClr val="accent1"/>
          </a:effectRef>
          <a:fontRef idx="minor">
            <a:schemeClr val="tx1"/>
          </a:fontRef>
        </p:style>
      </p:cxnSp>
      <p:sp>
        <p:nvSpPr>
          <p:cNvPr id="19" name="Freeform 18"/>
          <p:cNvSpPr/>
          <p:nvPr/>
        </p:nvSpPr>
        <p:spPr>
          <a:xfrm>
            <a:off x="2899954" y="1587137"/>
            <a:ext cx="3043646" cy="1260566"/>
          </a:xfrm>
          <a:custGeom>
            <a:avLst/>
            <a:gdLst>
              <a:gd name="connsiteX0" fmla="*/ 0 w 2612572"/>
              <a:gd name="connsiteY0" fmla="*/ 0 h 1254034"/>
              <a:gd name="connsiteX1" fmla="*/ 2612572 w 2612572"/>
              <a:gd name="connsiteY1" fmla="*/ 1254034 h 1254034"/>
              <a:gd name="connsiteX2" fmla="*/ 2612572 w 2612572"/>
              <a:gd name="connsiteY2" fmla="*/ 1254034 h 1254034"/>
              <a:gd name="connsiteX0" fmla="*/ 0 w 2612572"/>
              <a:gd name="connsiteY0" fmla="*/ 6532 h 1260566"/>
              <a:gd name="connsiteX1" fmla="*/ 2612572 w 2612572"/>
              <a:gd name="connsiteY1" fmla="*/ 1260566 h 1260566"/>
              <a:gd name="connsiteX2" fmla="*/ 2612572 w 2612572"/>
              <a:gd name="connsiteY2" fmla="*/ 1260566 h 1260566"/>
              <a:gd name="connsiteX0" fmla="*/ 0 w 2612572"/>
              <a:gd name="connsiteY0" fmla="*/ 6532 h 1260566"/>
              <a:gd name="connsiteX1" fmla="*/ 2612572 w 2612572"/>
              <a:gd name="connsiteY1" fmla="*/ 1260566 h 1260566"/>
              <a:gd name="connsiteX2" fmla="*/ 2612572 w 2612572"/>
              <a:gd name="connsiteY2" fmla="*/ 1260566 h 1260566"/>
            </a:gdLst>
            <a:ahLst/>
            <a:cxnLst>
              <a:cxn ang="0">
                <a:pos x="connsiteX0" y="connsiteY0"/>
              </a:cxn>
              <a:cxn ang="0">
                <a:pos x="connsiteX1" y="connsiteY1"/>
              </a:cxn>
              <a:cxn ang="0">
                <a:pos x="connsiteX2" y="connsiteY2"/>
              </a:cxn>
            </a:cxnLst>
            <a:rect l="l" t="t" r="r" b="b"/>
            <a:pathLst>
              <a:path w="2612572" h="1260566">
                <a:moveTo>
                  <a:pt x="0" y="6532"/>
                </a:moveTo>
                <a:cubicBezTo>
                  <a:pt x="1082351" y="0"/>
                  <a:pt x="1499119" y="904759"/>
                  <a:pt x="2612572" y="1260566"/>
                </a:cubicBezTo>
                <a:lnTo>
                  <a:pt x="2612572" y="1260566"/>
                </a:lnTo>
              </a:path>
            </a:pathLst>
          </a:custGeom>
          <a:ln w="50800">
            <a:solidFill>
              <a:srgbClr val="00B050"/>
            </a:solidFill>
            <a:tailEnd type="stealth"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p:cNvSpPr txBox="1"/>
          <p:nvPr/>
        </p:nvSpPr>
        <p:spPr>
          <a:xfrm>
            <a:off x="228600" y="990600"/>
            <a:ext cx="4114800" cy="3046988"/>
          </a:xfrm>
          <a:prstGeom prst="rect">
            <a:avLst/>
          </a:prstGeom>
          <a:noFill/>
          <a:ln>
            <a:solidFill>
              <a:srgbClr val="00B050"/>
            </a:solidFill>
          </a:ln>
        </p:spPr>
        <p:txBody>
          <a:bodyPr wrap="square" rtlCol="0">
            <a:spAutoFit/>
          </a:bodyPr>
          <a:lstStyle/>
          <a:p>
            <a:pPr marL="112713" indent="-112713">
              <a:buFont typeface="Arial" pitchFamily="34" charset="0"/>
              <a:buChar char="•"/>
              <a:tabLst>
                <a:tab pos="1660525" algn="l"/>
              </a:tabLst>
            </a:pPr>
            <a:r>
              <a:rPr lang="en-US" sz="2400" dirty="0" smtClean="0"/>
              <a:t>Straight? 	Yes</a:t>
            </a:r>
          </a:p>
          <a:p>
            <a:pPr marL="112713" indent="-112713">
              <a:buFont typeface="Arial" pitchFamily="34" charset="0"/>
              <a:buChar char="•"/>
              <a:tabLst>
                <a:tab pos="1660525" algn="l"/>
              </a:tabLst>
            </a:pPr>
            <a:r>
              <a:rPr lang="en-US" sz="2400" dirty="0" smtClean="0"/>
              <a:t>&amp; 45°? 	Close</a:t>
            </a:r>
          </a:p>
          <a:p>
            <a:pPr marL="401638" lvl="1" indent="-112713">
              <a:buFont typeface="Arial" pitchFamily="34" charset="0"/>
              <a:buChar char="•"/>
              <a:tabLst>
                <a:tab pos="1660525" algn="l"/>
              </a:tabLst>
            </a:pPr>
            <a:r>
              <a:rPr lang="en-US" sz="2400" dirty="0" smtClean="0"/>
              <a:t>Andersen/Balding: cohort size independent of population size</a:t>
            </a:r>
          </a:p>
          <a:p>
            <a:pPr marL="112713" indent="-112713">
              <a:buFont typeface="Arial" pitchFamily="34" charset="0"/>
              <a:buChar char="•"/>
              <a:tabLst>
                <a:tab pos="1660525" algn="l"/>
              </a:tabLst>
            </a:pPr>
            <a:r>
              <a:rPr lang="en-US" sz="2400" dirty="0" smtClean="0"/>
              <a:t>Close</a:t>
            </a:r>
          </a:p>
          <a:p>
            <a:pPr marL="401638" lvl="1" indent="-112713">
              <a:buFont typeface="Arial" pitchFamily="34" charset="0"/>
              <a:buChar char="•"/>
              <a:tabLst>
                <a:tab pos="1660525" algn="l"/>
              </a:tabLst>
            </a:pPr>
            <a:r>
              <a:rPr lang="en-US" sz="2400" dirty="0" smtClean="0"/>
              <a:t>10-30% cohort increase per </a:t>
            </a:r>
          </a:p>
          <a:p>
            <a:pPr marL="401638" lvl="1" indent="-112713">
              <a:tabLst>
                <a:tab pos="1660525" algn="l"/>
              </a:tabLst>
            </a:pPr>
            <a:r>
              <a:rPr lang="en-US" sz="2400" dirty="0" smtClean="0"/>
              <a:t>  10x population increase</a:t>
            </a:r>
          </a:p>
        </p:txBody>
      </p:sp>
      <p:cxnSp>
        <p:nvCxnSpPr>
          <p:cNvPr id="21" name="Straight Connector 20"/>
          <p:cNvCxnSpPr/>
          <p:nvPr/>
        </p:nvCxnSpPr>
        <p:spPr>
          <a:xfrm rot="60000" flipH="1" flipV="1">
            <a:off x="5029266" y="4191001"/>
            <a:ext cx="2286000" cy="754380"/>
          </a:xfrm>
          <a:prstGeom prst="line">
            <a:avLst/>
          </a:prstGeom>
          <a:ln w="1016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Freeform 21"/>
          <p:cNvSpPr/>
          <p:nvPr/>
        </p:nvSpPr>
        <p:spPr>
          <a:xfrm rot="17021259">
            <a:off x="4122426" y="4319197"/>
            <a:ext cx="1427281" cy="1149632"/>
          </a:xfrm>
          <a:custGeom>
            <a:avLst/>
            <a:gdLst>
              <a:gd name="connsiteX0" fmla="*/ 0 w 2612572"/>
              <a:gd name="connsiteY0" fmla="*/ 0 h 1254034"/>
              <a:gd name="connsiteX1" fmla="*/ 2612572 w 2612572"/>
              <a:gd name="connsiteY1" fmla="*/ 1254034 h 1254034"/>
              <a:gd name="connsiteX2" fmla="*/ 2612572 w 2612572"/>
              <a:gd name="connsiteY2" fmla="*/ 1254034 h 1254034"/>
              <a:gd name="connsiteX0" fmla="*/ 0 w 2612572"/>
              <a:gd name="connsiteY0" fmla="*/ 6532 h 1260566"/>
              <a:gd name="connsiteX1" fmla="*/ 2612572 w 2612572"/>
              <a:gd name="connsiteY1" fmla="*/ 1260566 h 1260566"/>
              <a:gd name="connsiteX2" fmla="*/ 2612572 w 2612572"/>
              <a:gd name="connsiteY2" fmla="*/ 1260566 h 1260566"/>
              <a:gd name="connsiteX0" fmla="*/ 0 w 2612572"/>
              <a:gd name="connsiteY0" fmla="*/ 6532 h 1260566"/>
              <a:gd name="connsiteX1" fmla="*/ 2612572 w 2612572"/>
              <a:gd name="connsiteY1" fmla="*/ 1260566 h 1260566"/>
              <a:gd name="connsiteX2" fmla="*/ 2612572 w 2612572"/>
              <a:gd name="connsiteY2" fmla="*/ 1260566 h 1260566"/>
              <a:gd name="connsiteX0" fmla="*/ 0 w 2612572"/>
              <a:gd name="connsiteY0" fmla="*/ 1679441 h 2933475"/>
              <a:gd name="connsiteX1" fmla="*/ 1532432 w 2612572"/>
              <a:gd name="connsiteY1" fmla="*/ 209006 h 2933475"/>
              <a:gd name="connsiteX2" fmla="*/ 2612572 w 2612572"/>
              <a:gd name="connsiteY2" fmla="*/ 2933475 h 2933475"/>
              <a:gd name="connsiteX3" fmla="*/ 2612572 w 2612572"/>
              <a:gd name="connsiteY3" fmla="*/ 2933475 h 2933475"/>
              <a:gd name="connsiteX0" fmla="*/ 553173 w 1515569"/>
              <a:gd name="connsiteY0" fmla="*/ 337 h 3851465"/>
              <a:gd name="connsiteX1" fmla="*/ 435429 w 1515569"/>
              <a:gd name="connsiteY1" fmla="*/ 1126996 h 3851465"/>
              <a:gd name="connsiteX2" fmla="*/ 1515569 w 1515569"/>
              <a:gd name="connsiteY2" fmla="*/ 3851465 h 3851465"/>
              <a:gd name="connsiteX3" fmla="*/ 1515569 w 1515569"/>
              <a:gd name="connsiteY3" fmla="*/ 3851465 h 3851465"/>
              <a:gd name="connsiteX0" fmla="*/ 0 w 962396"/>
              <a:gd name="connsiteY0" fmla="*/ 0 h 3851128"/>
              <a:gd name="connsiteX1" fmla="*/ 962396 w 962396"/>
              <a:gd name="connsiteY1" fmla="*/ 3851128 h 3851128"/>
              <a:gd name="connsiteX2" fmla="*/ 962396 w 962396"/>
              <a:gd name="connsiteY2" fmla="*/ 3851128 h 3851128"/>
              <a:gd name="connsiteX0" fmla="*/ 117039 w 1079435"/>
              <a:gd name="connsiteY0" fmla="*/ 0 h 3851128"/>
              <a:gd name="connsiteX1" fmla="*/ 1079435 w 1079435"/>
              <a:gd name="connsiteY1" fmla="*/ 3851128 h 3851128"/>
              <a:gd name="connsiteX2" fmla="*/ 1079435 w 1079435"/>
              <a:gd name="connsiteY2" fmla="*/ 3851128 h 3851128"/>
              <a:gd name="connsiteX0" fmla="*/ 625733 w 1079435"/>
              <a:gd name="connsiteY0" fmla="*/ 0 h 2406472"/>
              <a:gd name="connsiteX1" fmla="*/ 1079435 w 1079435"/>
              <a:gd name="connsiteY1" fmla="*/ 2406472 h 2406472"/>
              <a:gd name="connsiteX2" fmla="*/ 1079435 w 1079435"/>
              <a:gd name="connsiteY2" fmla="*/ 2406472 h 2406472"/>
              <a:gd name="connsiteX0" fmla="*/ 0 w 1340222"/>
              <a:gd name="connsiteY0" fmla="*/ 0 h 2504274"/>
              <a:gd name="connsiteX1" fmla="*/ 1340222 w 1340222"/>
              <a:gd name="connsiteY1" fmla="*/ 2504274 h 2504274"/>
              <a:gd name="connsiteX2" fmla="*/ 1340222 w 1340222"/>
              <a:gd name="connsiteY2" fmla="*/ 2504274 h 2504274"/>
              <a:gd name="connsiteX0" fmla="*/ 321943 w 1079435"/>
              <a:gd name="connsiteY0" fmla="*/ 0 h 1283709"/>
              <a:gd name="connsiteX1" fmla="*/ 1079435 w 1079435"/>
              <a:gd name="connsiteY1" fmla="*/ 1077649 h 1283709"/>
              <a:gd name="connsiteX2" fmla="*/ 1079435 w 1079435"/>
              <a:gd name="connsiteY2" fmla="*/ 1077649 h 1283709"/>
              <a:gd name="connsiteX0" fmla="*/ 669789 w 1427281"/>
              <a:gd name="connsiteY0" fmla="*/ 0 h 1149632"/>
              <a:gd name="connsiteX1" fmla="*/ 1427281 w 1427281"/>
              <a:gd name="connsiteY1" fmla="*/ 1077649 h 1149632"/>
              <a:gd name="connsiteX2" fmla="*/ 1427281 w 1427281"/>
              <a:gd name="connsiteY2" fmla="*/ 1077649 h 1149632"/>
              <a:gd name="connsiteX0" fmla="*/ 669789 w 1427281"/>
              <a:gd name="connsiteY0" fmla="*/ 0 h 1149632"/>
              <a:gd name="connsiteX1" fmla="*/ 1427281 w 1427281"/>
              <a:gd name="connsiteY1" fmla="*/ 1077649 h 1149632"/>
              <a:gd name="connsiteX2" fmla="*/ 1427281 w 1427281"/>
              <a:gd name="connsiteY2" fmla="*/ 1077649 h 1149632"/>
            </a:gdLst>
            <a:ahLst/>
            <a:cxnLst>
              <a:cxn ang="0">
                <a:pos x="connsiteX0" y="connsiteY0"/>
              </a:cxn>
              <a:cxn ang="0">
                <a:pos x="connsiteX1" y="connsiteY1"/>
              </a:cxn>
              <a:cxn ang="0">
                <a:pos x="connsiteX2" y="connsiteY2"/>
              </a:cxn>
            </a:cxnLst>
            <a:rect l="l" t="t" r="r" b="b"/>
            <a:pathLst>
              <a:path w="1427281" h="1149632">
                <a:moveTo>
                  <a:pt x="669789" y="0"/>
                </a:moveTo>
                <a:cubicBezTo>
                  <a:pt x="0" y="1149632"/>
                  <a:pt x="776529" y="1020221"/>
                  <a:pt x="1427281" y="1077649"/>
                </a:cubicBezTo>
                <a:lnTo>
                  <a:pt x="1427281" y="1077649"/>
                </a:lnTo>
              </a:path>
            </a:pathLst>
          </a:custGeom>
          <a:ln w="50800">
            <a:solidFill>
              <a:schemeClr val="accent1">
                <a:lumMod val="75000"/>
              </a:schemeClr>
            </a:solidFill>
            <a:tailEnd type="stealth"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TextBox 22"/>
          <p:cNvSpPr txBox="1"/>
          <p:nvPr/>
        </p:nvSpPr>
        <p:spPr>
          <a:xfrm>
            <a:off x="152400" y="4461808"/>
            <a:ext cx="4191000" cy="1569660"/>
          </a:xfrm>
          <a:prstGeom prst="rect">
            <a:avLst/>
          </a:prstGeom>
          <a:noFill/>
          <a:ln>
            <a:solidFill>
              <a:schemeClr val="accent1">
                <a:lumMod val="50000"/>
              </a:schemeClr>
            </a:solidFill>
          </a:ln>
        </p:spPr>
        <p:txBody>
          <a:bodyPr wrap="square" rtlCol="0">
            <a:spAutoFit/>
          </a:bodyPr>
          <a:lstStyle/>
          <a:p>
            <a:pPr marL="112713" indent="-112713">
              <a:buFont typeface="Arial" pitchFamily="34" charset="0"/>
              <a:buChar char="•"/>
              <a:tabLst>
                <a:tab pos="3314700" algn="l"/>
              </a:tabLst>
            </a:pPr>
            <a:r>
              <a:rPr lang="en-US" sz="2400" dirty="0" smtClean="0"/>
              <a:t>Straight &amp; horizontal? 	Close</a:t>
            </a:r>
          </a:p>
          <a:p>
            <a:pPr marL="401638" lvl="1" indent="-112713">
              <a:buFont typeface="Arial" pitchFamily="34" charset="0"/>
              <a:buChar char="•"/>
              <a:tabLst>
                <a:tab pos="1660525" algn="l"/>
              </a:tabLst>
            </a:pPr>
            <a:r>
              <a:rPr lang="en-US" sz="2400" dirty="0" smtClean="0"/>
              <a:t>Implies cohort size nearly independent of  population growth rate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xEl>
                                              <p:pRg st="4" end="4"/>
                                            </p:txEl>
                                          </p:spTgt>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300"/>
                                  </p:stCondLst>
                                  <p:childTnLst>
                                    <p:set>
                                      <p:cBhvr>
                                        <p:cTn id="33" dur="1" fill="hold">
                                          <p:stCondLst>
                                            <p:cond delay="0"/>
                                          </p:stCondLst>
                                        </p:cTn>
                                        <p:tgtEl>
                                          <p:spTgt spid="20">
                                            <p:txEl>
                                              <p:pRg st="5" end="5"/>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3">
                                            <p:bg/>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2"/>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build="p" bldLvl="3" animBg="1"/>
      <p:bldP spid="22" grpId="0" animBg="1"/>
      <p:bldP spid="23" grpId="0" uiExpand="1" build="p" bldLvl="3"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5|1|0.8|2.1|3|1.3|10.3|5|4.2|3.2|2.3"/>
</p:tagLst>
</file>

<file path=ppt/tags/tag2.xml><?xml version="1.0" encoding="utf-8"?>
<p:tagLst xmlns:a="http://schemas.openxmlformats.org/drawingml/2006/main" xmlns:r="http://schemas.openxmlformats.org/officeDocument/2006/relationships" xmlns:p="http://schemas.openxmlformats.org/presentationml/2006/main">
  <p:tag name="TIMING" val="|0.7|0.5|0.6|0.6|0.9|1.7|3.5|0.7|4.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3302</TotalTime>
  <Words>920</Words>
  <Application>Microsoft Office PowerPoint</Application>
  <PresentationFormat>On-screen Show (4:3)</PresentationFormat>
  <Paragraphs>150</Paragraphs>
  <Slides>14</Slides>
  <Notes>7</Notes>
  <HiddenSlides>1</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The Y-haplotype geography problem</vt:lpstr>
      <vt:lpstr>Y-evidence calculation approaches</vt:lpstr>
      <vt:lpstr>Evolution of the Yfiler lineages</vt:lpstr>
      <vt:lpstr>Manufacturing diversity</vt:lpstr>
      <vt:lpstr>IBD dominates Yfiler matching</vt:lpstr>
      <vt:lpstr>Slide 6</vt:lpstr>
      <vt:lpstr>Haplotypes are NOT just super-polymorphic loci</vt:lpstr>
      <vt:lpstr>Evidential strength of Y haplotype match</vt:lpstr>
      <vt:lpstr>Haplotype cohort size vs populations size</vt:lpstr>
      <vt:lpstr>Number of men* with same haplotype</vt:lpstr>
      <vt:lpstr>Summary</vt:lpstr>
      <vt:lpstr>Slide 12</vt:lpstr>
      <vt:lpstr>Slide 13</vt:lpstr>
      <vt:lpstr>Ancestry dominates Y matching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Mathematics takes a holiday (unused slides)  SWGDAM’s Y formula has no basis</dc:title>
  <dc:creator>Charles</dc:creator>
  <cp:lastModifiedBy>Charles</cp:lastModifiedBy>
  <cp:revision>19</cp:revision>
  <dcterms:created xsi:type="dcterms:W3CDTF">2018-03-06T19:53:35Z</dcterms:created>
  <dcterms:modified xsi:type="dcterms:W3CDTF">2018-05-28T12:23:40Z</dcterms:modified>
</cp:coreProperties>
</file>